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sldIdLst>
    <p:sldId id="256" r:id="rId2"/>
    <p:sldId id="402" r:id="rId3"/>
    <p:sldId id="443" r:id="rId4"/>
    <p:sldId id="404" r:id="rId5"/>
    <p:sldId id="436" r:id="rId6"/>
    <p:sldId id="431" r:id="rId7"/>
    <p:sldId id="432" r:id="rId8"/>
    <p:sldId id="429" r:id="rId9"/>
    <p:sldId id="430" r:id="rId10"/>
    <p:sldId id="412" r:id="rId11"/>
    <p:sldId id="438" r:id="rId12"/>
    <p:sldId id="439" r:id="rId13"/>
    <p:sldId id="441" r:id="rId14"/>
    <p:sldId id="440" r:id="rId15"/>
    <p:sldId id="421" r:id="rId16"/>
    <p:sldId id="433" r:id="rId17"/>
    <p:sldId id="442" r:id="rId18"/>
    <p:sldId id="435" r:id="rId19"/>
    <p:sldId id="417" r:id="rId20"/>
    <p:sldId id="418" r:id="rId21"/>
    <p:sldId id="437" r:id="rId22"/>
    <p:sldId id="43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53CDA7-E2F3-4EE2-AC8D-CE0579E20D2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3EC703-A83C-4A98-8DF0-3B97D3978C6A}">
      <dgm:prSet/>
      <dgm:spPr/>
      <dgm:t>
        <a:bodyPr/>
        <a:lstStyle/>
        <a:p>
          <a:r>
            <a:rPr lang="en-US"/>
            <a:t>The range between tonal and noiselike character</a:t>
          </a:r>
        </a:p>
      </dgm:t>
    </dgm:pt>
    <dgm:pt modelId="{5A918586-EABB-49DE-8D95-3467DC5BF8AD}" type="parTrans" cxnId="{B43B6A78-BC94-4A40-98A8-040CA77F41F4}">
      <dgm:prSet/>
      <dgm:spPr/>
      <dgm:t>
        <a:bodyPr/>
        <a:lstStyle/>
        <a:p>
          <a:endParaRPr lang="en-US"/>
        </a:p>
      </dgm:t>
    </dgm:pt>
    <dgm:pt modelId="{B03DF0DE-35B2-4CCE-94FD-41DA7EC12153}" type="sibTrans" cxnId="{B43B6A78-BC94-4A40-98A8-040CA77F41F4}">
      <dgm:prSet/>
      <dgm:spPr/>
      <dgm:t>
        <a:bodyPr/>
        <a:lstStyle/>
        <a:p>
          <a:endParaRPr lang="en-US"/>
        </a:p>
      </dgm:t>
    </dgm:pt>
    <dgm:pt modelId="{9B1CE550-EFC4-4ADA-B0CB-7580A239B29B}">
      <dgm:prSet/>
      <dgm:spPr/>
      <dgm:t>
        <a:bodyPr/>
        <a:lstStyle/>
        <a:p>
          <a:r>
            <a:rPr lang="en-US"/>
            <a:t>The spectral envelope</a:t>
          </a:r>
        </a:p>
      </dgm:t>
    </dgm:pt>
    <dgm:pt modelId="{743926D2-2D53-45D2-8274-F71D6DC82CFB}" type="parTrans" cxnId="{57E2B7E2-0903-4ABB-AC5C-15EBF12CACAA}">
      <dgm:prSet/>
      <dgm:spPr/>
      <dgm:t>
        <a:bodyPr/>
        <a:lstStyle/>
        <a:p>
          <a:endParaRPr lang="en-US"/>
        </a:p>
      </dgm:t>
    </dgm:pt>
    <dgm:pt modelId="{6ADA7DCC-AD11-474A-B610-8D65711D5911}" type="sibTrans" cxnId="{57E2B7E2-0903-4ABB-AC5C-15EBF12CACAA}">
      <dgm:prSet/>
      <dgm:spPr/>
      <dgm:t>
        <a:bodyPr/>
        <a:lstStyle/>
        <a:p>
          <a:endParaRPr lang="en-US"/>
        </a:p>
      </dgm:t>
    </dgm:pt>
    <dgm:pt modelId="{0EC6D375-7F2B-4BC5-B12D-A8A874F7E357}">
      <dgm:prSet/>
      <dgm:spPr/>
      <dgm:t>
        <a:bodyPr/>
        <a:lstStyle/>
        <a:p>
          <a:r>
            <a:rPr lang="en-US"/>
            <a:t>The amplitude envelope in terms of rise, duration and decay</a:t>
          </a:r>
        </a:p>
      </dgm:t>
    </dgm:pt>
    <dgm:pt modelId="{8396F758-C711-4E39-9151-2F092D3FA330}" type="parTrans" cxnId="{288EA597-3C71-4601-9431-411C058F20B5}">
      <dgm:prSet/>
      <dgm:spPr/>
      <dgm:t>
        <a:bodyPr/>
        <a:lstStyle/>
        <a:p>
          <a:endParaRPr lang="en-US"/>
        </a:p>
      </dgm:t>
    </dgm:pt>
    <dgm:pt modelId="{DB0B60A6-9511-4002-BFA2-D6E97A657B67}" type="sibTrans" cxnId="{288EA597-3C71-4601-9431-411C058F20B5}">
      <dgm:prSet/>
      <dgm:spPr/>
      <dgm:t>
        <a:bodyPr/>
        <a:lstStyle/>
        <a:p>
          <a:endParaRPr lang="en-US"/>
        </a:p>
      </dgm:t>
    </dgm:pt>
    <dgm:pt modelId="{B6479E5E-1E0E-4221-9CCE-D7D3A4C78E19}">
      <dgm:prSet/>
      <dgm:spPr/>
      <dgm:t>
        <a:bodyPr/>
        <a:lstStyle/>
        <a:p>
          <a:r>
            <a:rPr lang="en-US"/>
            <a:t>The change both of spectral envelope (formant glide) or fundamental frequency micro­intonation)</a:t>
          </a:r>
        </a:p>
      </dgm:t>
    </dgm:pt>
    <dgm:pt modelId="{3258A3A8-D9AF-4D05-B980-5AFB8C67C850}" type="parTrans" cxnId="{2FAEE0F6-845F-4F69-AD74-4932B6CD8423}">
      <dgm:prSet/>
      <dgm:spPr/>
      <dgm:t>
        <a:bodyPr/>
        <a:lstStyle/>
        <a:p>
          <a:endParaRPr lang="en-US"/>
        </a:p>
      </dgm:t>
    </dgm:pt>
    <dgm:pt modelId="{7522C2F3-5FBC-4049-A80A-515DF77A4452}" type="sibTrans" cxnId="{2FAEE0F6-845F-4F69-AD74-4932B6CD8423}">
      <dgm:prSet/>
      <dgm:spPr/>
      <dgm:t>
        <a:bodyPr/>
        <a:lstStyle/>
        <a:p>
          <a:endParaRPr lang="en-US"/>
        </a:p>
      </dgm:t>
    </dgm:pt>
    <dgm:pt modelId="{42FB0A73-24F5-4FB7-AE39-6FE965BFCC13}">
      <dgm:prSet/>
      <dgm:spPr/>
      <dgm:t>
        <a:bodyPr/>
        <a:lstStyle/>
        <a:p>
          <a:r>
            <a:rPr lang="en-US"/>
            <a:t>The prefix: an onset of a sound quite dissimilar to the ensuing lasting vibration</a:t>
          </a:r>
        </a:p>
      </dgm:t>
    </dgm:pt>
    <dgm:pt modelId="{85F27F11-1C7C-40B2-81A1-F59B87EF5E59}" type="parTrans" cxnId="{04D88C3D-ED04-4D69-8348-79C946411180}">
      <dgm:prSet/>
      <dgm:spPr/>
      <dgm:t>
        <a:bodyPr/>
        <a:lstStyle/>
        <a:p>
          <a:endParaRPr lang="en-US"/>
        </a:p>
      </dgm:t>
    </dgm:pt>
    <dgm:pt modelId="{A02118EB-9808-4CC8-B00E-7BE1FA9E4F60}" type="sibTrans" cxnId="{04D88C3D-ED04-4D69-8348-79C946411180}">
      <dgm:prSet/>
      <dgm:spPr/>
      <dgm:t>
        <a:bodyPr/>
        <a:lstStyle/>
        <a:p>
          <a:endParaRPr lang="en-US"/>
        </a:p>
      </dgm:t>
    </dgm:pt>
    <dgm:pt modelId="{F999EE2B-FCBC-4A3E-8051-9BA7FDD3DF1D}" type="pres">
      <dgm:prSet presAssocID="{2753CDA7-E2F3-4EE2-AC8D-CE0579E20D24}" presName="diagram" presStyleCnt="0">
        <dgm:presLayoutVars>
          <dgm:dir/>
          <dgm:resizeHandles val="exact"/>
        </dgm:presLayoutVars>
      </dgm:prSet>
      <dgm:spPr/>
    </dgm:pt>
    <dgm:pt modelId="{8A3DFE6E-1A2C-4824-93A5-CD7BBB8AD856}" type="pres">
      <dgm:prSet presAssocID="{3C3EC703-A83C-4A98-8DF0-3B97D3978C6A}" presName="node" presStyleLbl="node1" presStyleIdx="0" presStyleCnt="5">
        <dgm:presLayoutVars>
          <dgm:bulletEnabled val="1"/>
        </dgm:presLayoutVars>
      </dgm:prSet>
      <dgm:spPr/>
    </dgm:pt>
    <dgm:pt modelId="{BCF011E0-3117-4199-935D-5F7D0A0B31D2}" type="pres">
      <dgm:prSet presAssocID="{B03DF0DE-35B2-4CCE-94FD-41DA7EC12153}" presName="sibTrans" presStyleCnt="0"/>
      <dgm:spPr/>
    </dgm:pt>
    <dgm:pt modelId="{01ECACC8-1FE4-4C7C-920A-6DFDE2C9E5F0}" type="pres">
      <dgm:prSet presAssocID="{9B1CE550-EFC4-4ADA-B0CB-7580A239B29B}" presName="node" presStyleLbl="node1" presStyleIdx="1" presStyleCnt="5">
        <dgm:presLayoutVars>
          <dgm:bulletEnabled val="1"/>
        </dgm:presLayoutVars>
      </dgm:prSet>
      <dgm:spPr/>
    </dgm:pt>
    <dgm:pt modelId="{C37F31DD-5C1C-4825-A05E-08A3D17D5009}" type="pres">
      <dgm:prSet presAssocID="{6ADA7DCC-AD11-474A-B610-8D65711D5911}" presName="sibTrans" presStyleCnt="0"/>
      <dgm:spPr/>
    </dgm:pt>
    <dgm:pt modelId="{D9C682FF-AC27-4968-AB74-711897E74192}" type="pres">
      <dgm:prSet presAssocID="{0EC6D375-7F2B-4BC5-B12D-A8A874F7E357}" presName="node" presStyleLbl="node1" presStyleIdx="2" presStyleCnt="5">
        <dgm:presLayoutVars>
          <dgm:bulletEnabled val="1"/>
        </dgm:presLayoutVars>
      </dgm:prSet>
      <dgm:spPr/>
    </dgm:pt>
    <dgm:pt modelId="{37042011-0AC6-4D50-99F0-53E5DF492291}" type="pres">
      <dgm:prSet presAssocID="{DB0B60A6-9511-4002-BFA2-D6E97A657B67}" presName="sibTrans" presStyleCnt="0"/>
      <dgm:spPr/>
    </dgm:pt>
    <dgm:pt modelId="{8235A8F9-1E3A-40B4-9194-7E789A6DD715}" type="pres">
      <dgm:prSet presAssocID="{B6479E5E-1E0E-4221-9CCE-D7D3A4C78E19}" presName="node" presStyleLbl="node1" presStyleIdx="3" presStyleCnt="5">
        <dgm:presLayoutVars>
          <dgm:bulletEnabled val="1"/>
        </dgm:presLayoutVars>
      </dgm:prSet>
      <dgm:spPr/>
    </dgm:pt>
    <dgm:pt modelId="{D5D61735-B30F-489A-A817-B04D5A3A13D3}" type="pres">
      <dgm:prSet presAssocID="{7522C2F3-5FBC-4049-A80A-515DF77A4452}" presName="sibTrans" presStyleCnt="0"/>
      <dgm:spPr/>
    </dgm:pt>
    <dgm:pt modelId="{FB1648F6-F1E0-44B0-8D50-8DEB04D84E30}" type="pres">
      <dgm:prSet presAssocID="{42FB0A73-24F5-4FB7-AE39-6FE965BFCC13}" presName="node" presStyleLbl="node1" presStyleIdx="4" presStyleCnt="5">
        <dgm:presLayoutVars>
          <dgm:bulletEnabled val="1"/>
        </dgm:presLayoutVars>
      </dgm:prSet>
      <dgm:spPr/>
    </dgm:pt>
  </dgm:ptLst>
  <dgm:cxnLst>
    <dgm:cxn modelId="{8B191812-DD88-4C39-88FF-2CFF81E3F96C}" type="presOf" srcId="{42FB0A73-24F5-4FB7-AE39-6FE965BFCC13}" destId="{FB1648F6-F1E0-44B0-8D50-8DEB04D84E30}" srcOrd="0" destOrd="0" presId="urn:microsoft.com/office/officeart/2005/8/layout/default"/>
    <dgm:cxn modelId="{04D88C3D-ED04-4D69-8348-79C946411180}" srcId="{2753CDA7-E2F3-4EE2-AC8D-CE0579E20D24}" destId="{42FB0A73-24F5-4FB7-AE39-6FE965BFCC13}" srcOrd="4" destOrd="0" parTransId="{85F27F11-1C7C-40B2-81A1-F59B87EF5E59}" sibTransId="{A02118EB-9808-4CC8-B00E-7BE1FA9E4F60}"/>
    <dgm:cxn modelId="{371EF75B-28BC-4886-A65C-0225E345FC39}" type="presOf" srcId="{3C3EC703-A83C-4A98-8DF0-3B97D3978C6A}" destId="{8A3DFE6E-1A2C-4824-93A5-CD7BBB8AD856}" srcOrd="0" destOrd="0" presId="urn:microsoft.com/office/officeart/2005/8/layout/default"/>
    <dgm:cxn modelId="{B43B6A78-BC94-4A40-98A8-040CA77F41F4}" srcId="{2753CDA7-E2F3-4EE2-AC8D-CE0579E20D24}" destId="{3C3EC703-A83C-4A98-8DF0-3B97D3978C6A}" srcOrd="0" destOrd="0" parTransId="{5A918586-EABB-49DE-8D95-3467DC5BF8AD}" sibTransId="{B03DF0DE-35B2-4CCE-94FD-41DA7EC12153}"/>
    <dgm:cxn modelId="{2097388C-26A3-437B-90A1-939E37407107}" type="presOf" srcId="{B6479E5E-1E0E-4221-9CCE-D7D3A4C78E19}" destId="{8235A8F9-1E3A-40B4-9194-7E789A6DD715}" srcOrd="0" destOrd="0" presId="urn:microsoft.com/office/officeart/2005/8/layout/default"/>
    <dgm:cxn modelId="{288EA597-3C71-4601-9431-411C058F20B5}" srcId="{2753CDA7-E2F3-4EE2-AC8D-CE0579E20D24}" destId="{0EC6D375-7F2B-4BC5-B12D-A8A874F7E357}" srcOrd="2" destOrd="0" parTransId="{8396F758-C711-4E39-9151-2F092D3FA330}" sibTransId="{DB0B60A6-9511-4002-BFA2-D6E97A657B67}"/>
    <dgm:cxn modelId="{ECD3C19A-2314-42AA-AE36-ABEB755847FA}" type="presOf" srcId="{9B1CE550-EFC4-4ADA-B0CB-7580A239B29B}" destId="{01ECACC8-1FE4-4C7C-920A-6DFDE2C9E5F0}" srcOrd="0" destOrd="0" presId="urn:microsoft.com/office/officeart/2005/8/layout/default"/>
    <dgm:cxn modelId="{CACDB9A7-0645-4D1C-AA7C-3074C0FA5C38}" type="presOf" srcId="{0EC6D375-7F2B-4BC5-B12D-A8A874F7E357}" destId="{D9C682FF-AC27-4968-AB74-711897E74192}" srcOrd="0" destOrd="0" presId="urn:microsoft.com/office/officeart/2005/8/layout/default"/>
    <dgm:cxn modelId="{691660CC-E55A-4DD0-B7DE-92A411A72A9D}" type="presOf" srcId="{2753CDA7-E2F3-4EE2-AC8D-CE0579E20D24}" destId="{F999EE2B-FCBC-4A3E-8051-9BA7FDD3DF1D}" srcOrd="0" destOrd="0" presId="urn:microsoft.com/office/officeart/2005/8/layout/default"/>
    <dgm:cxn modelId="{57E2B7E2-0903-4ABB-AC5C-15EBF12CACAA}" srcId="{2753CDA7-E2F3-4EE2-AC8D-CE0579E20D24}" destId="{9B1CE550-EFC4-4ADA-B0CB-7580A239B29B}" srcOrd="1" destOrd="0" parTransId="{743926D2-2D53-45D2-8274-F71D6DC82CFB}" sibTransId="{6ADA7DCC-AD11-474A-B610-8D65711D5911}"/>
    <dgm:cxn modelId="{2FAEE0F6-845F-4F69-AD74-4932B6CD8423}" srcId="{2753CDA7-E2F3-4EE2-AC8D-CE0579E20D24}" destId="{B6479E5E-1E0E-4221-9CCE-D7D3A4C78E19}" srcOrd="3" destOrd="0" parTransId="{3258A3A8-D9AF-4D05-B980-5AFB8C67C850}" sibTransId="{7522C2F3-5FBC-4049-A80A-515DF77A4452}"/>
    <dgm:cxn modelId="{692DB406-8B1D-4752-A598-C9EAB659A4DE}" type="presParOf" srcId="{F999EE2B-FCBC-4A3E-8051-9BA7FDD3DF1D}" destId="{8A3DFE6E-1A2C-4824-93A5-CD7BBB8AD856}" srcOrd="0" destOrd="0" presId="urn:microsoft.com/office/officeart/2005/8/layout/default"/>
    <dgm:cxn modelId="{1984C236-08E3-4AC1-9A02-154CF9ED6985}" type="presParOf" srcId="{F999EE2B-FCBC-4A3E-8051-9BA7FDD3DF1D}" destId="{BCF011E0-3117-4199-935D-5F7D0A0B31D2}" srcOrd="1" destOrd="0" presId="urn:microsoft.com/office/officeart/2005/8/layout/default"/>
    <dgm:cxn modelId="{1AAE1D3A-A791-49A5-B051-81F770CEF79F}" type="presParOf" srcId="{F999EE2B-FCBC-4A3E-8051-9BA7FDD3DF1D}" destId="{01ECACC8-1FE4-4C7C-920A-6DFDE2C9E5F0}" srcOrd="2" destOrd="0" presId="urn:microsoft.com/office/officeart/2005/8/layout/default"/>
    <dgm:cxn modelId="{889503A9-7999-4775-8E8E-66AEC50574EB}" type="presParOf" srcId="{F999EE2B-FCBC-4A3E-8051-9BA7FDD3DF1D}" destId="{C37F31DD-5C1C-4825-A05E-08A3D17D5009}" srcOrd="3" destOrd="0" presId="urn:microsoft.com/office/officeart/2005/8/layout/default"/>
    <dgm:cxn modelId="{873B0735-E07D-4884-B53B-DCC22079EEB8}" type="presParOf" srcId="{F999EE2B-FCBC-4A3E-8051-9BA7FDD3DF1D}" destId="{D9C682FF-AC27-4968-AB74-711897E74192}" srcOrd="4" destOrd="0" presId="urn:microsoft.com/office/officeart/2005/8/layout/default"/>
    <dgm:cxn modelId="{04F2DC9D-5027-4152-952D-13113D6F2760}" type="presParOf" srcId="{F999EE2B-FCBC-4A3E-8051-9BA7FDD3DF1D}" destId="{37042011-0AC6-4D50-99F0-53E5DF492291}" srcOrd="5" destOrd="0" presId="urn:microsoft.com/office/officeart/2005/8/layout/default"/>
    <dgm:cxn modelId="{593EF77E-0E40-48A8-8B95-FF470F2F4D74}" type="presParOf" srcId="{F999EE2B-FCBC-4A3E-8051-9BA7FDD3DF1D}" destId="{8235A8F9-1E3A-40B4-9194-7E789A6DD715}" srcOrd="6" destOrd="0" presId="urn:microsoft.com/office/officeart/2005/8/layout/default"/>
    <dgm:cxn modelId="{EA069A1B-D640-4EAE-B92E-DBFB36327011}" type="presParOf" srcId="{F999EE2B-FCBC-4A3E-8051-9BA7FDD3DF1D}" destId="{D5D61735-B30F-489A-A817-B04D5A3A13D3}" srcOrd="7" destOrd="0" presId="urn:microsoft.com/office/officeart/2005/8/layout/default"/>
    <dgm:cxn modelId="{3F6E9498-D1AB-4D94-83B2-F9224C81FF7D}" type="presParOf" srcId="{F999EE2B-FCBC-4A3E-8051-9BA7FDD3DF1D}" destId="{FB1648F6-F1E0-44B0-8D50-8DEB04D84E3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DFE6E-1A2C-4824-93A5-CD7BBB8AD856}">
      <dsp:nvSpPr>
        <dsp:cNvPr id="0" name=""/>
        <dsp:cNvSpPr/>
      </dsp:nvSpPr>
      <dsp:spPr>
        <a:xfrm>
          <a:off x="78581" y="49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range between tonal and noiselike character</a:t>
          </a:r>
        </a:p>
      </dsp:txBody>
      <dsp:txXfrm>
        <a:off x="78581" y="491"/>
        <a:ext cx="3094136" cy="1856482"/>
      </dsp:txXfrm>
    </dsp:sp>
    <dsp:sp modelId="{01ECACC8-1FE4-4C7C-920A-6DFDE2C9E5F0}">
      <dsp:nvSpPr>
        <dsp:cNvPr id="0" name=""/>
        <dsp:cNvSpPr/>
      </dsp:nvSpPr>
      <dsp:spPr>
        <a:xfrm>
          <a:off x="3482131" y="49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spectral envelope</a:t>
          </a:r>
        </a:p>
      </dsp:txBody>
      <dsp:txXfrm>
        <a:off x="3482131" y="491"/>
        <a:ext cx="3094136" cy="1856482"/>
      </dsp:txXfrm>
    </dsp:sp>
    <dsp:sp modelId="{D9C682FF-AC27-4968-AB74-711897E74192}">
      <dsp:nvSpPr>
        <dsp:cNvPr id="0" name=""/>
        <dsp:cNvSpPr/>
      </dsp:nvSpPr>
      <dsp:spPr>
        <a:xfrm>
          <a:off x="6885682" y="49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amplitude envelope in terms of rise, duration and decay</a:t>
          </a:r>
        </a:p>
      </dsp:txBody>
      <dsp:txXfrm>
        <a:off x="6885682" y="491"/>
        <a:ext cx="3094136" cy="1856482"/>
      </dsp:txXfrm>
    </dsp:sp>
    <dsp:sp modelId="{8235A8F9-1E3A-40B4-9194-7E789A6DD715}">
      <dsp:nvSpPr>
        <dsp:cNvPr id="0" name=""/>
        <dsp:cNvSpPr/>
      </dsp:nvSpPr>
      <dsp:spPr>
        <a:xfrm>
          <a:off x="1780356" y="2166386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change both of spectral envelope (formant glide) or fundamental frequency micro­intonation)</a:t>
          </a:r>
        </a:p>
      </dsp:txBody>
      <dsp:txXfrm>
        <a:off x="1780356" y="2166386"/>
        <a:ext cx="3094136" cy="1856482"/>
      </dsp:txXfrm>
    </dsp:sp>
    <dsp:sp modelId="{FB1648F6-F1E0-44B0-8D50-8DEB04D84E30}">
      <dsp:nvSpPr>
        <dsp:cNvPr id="0" name=""/>
        <dsp:cNvSpPr/>
      </dsp:nvSpPr>
      <dsp:spPr>
        <a:xfrm>
          <a:off x="5183906" y="2166386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prefix: an onset of a sound quite dissimilar to the ensuing lasting vibration</a:t>
          </a:r>
        </a:p>
      </dsp:txBody>
      <dsp:txXfrm>
        <a:off x="5183906" y="2166386"/>
        <a:ext cx="3094136" cy="1856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E14B7-DF44-4D5D-B26A-84D6F0818006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92AAB-BE32-436B-885E-3CA075327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562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D7208DE-7EDC-4B0C-9E7A-57B0CD2DE1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C7F0D0-E66B-4D90-86C6-28E2E8E86234}" type="slidenum">
              <a:rPr lang="es-ES" altLang="es-ES"/>
              <a:pPr>
                <a:spcBef>
                  <a:spcPct val="0"/>
                </a:spcBef>
              </a:pPr>
              <a:t>2</a:t>
            </a:fld>
            <a:endParaRPr lang="es-ES" altLang="es-E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D272A828-8BA7-4109-9AF0-BFFA6469BE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98943E8-7D94-4035-948C-4640F8F86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DEED72AE-4598-4478-ACE8-CE08492BC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3B3C98-FD16-4BE8-ABAA-8078F76D2FD9}" type="slidenum">
              <a:rPr lang="es-ES" altLang="es-ES"/>
              <a:pPr>
                <a:spcBef>
                  <a:spcPct val="0"/>
                </a:spcBef>
              </a:pPr>
              <a:t>20</a:t>
            </a:fld>
            <a:endParaRPr lang="es-ES" altLang="es-E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BEF3B108-626C-4A52-8131-8FF0CEACDD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6FFAEC57-8838-4B6C-AEDB-BE842A1E2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7556CE33-77E6-409D-A62E-A4A9AAAAD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E98BF6-0D43-42CD-88B7-FB897AF81788}" type="slidenum">
              <a:rPr lang="es-ES" altLang="es-ES"/>
              <a:pPr>
                <a:spcBef>
                  <a:spcPct val="0"/>
                </a:spcBef>
              </a:pPr>
              <a:t>21</a:t>
            </a:fld>
            <a:endParaRPr lang="es-ES" altLang="es-ES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DA67E66-A913-4F69-BCAE-85A0817C7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D3D2199-A404-419C-A6F4-975AF5DEE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17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7556CE33-77E6-409D-A62E-A4A9AAAAD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E98BF6-0D43-42CD-88B7-FB897AF81788}" type="slidenum">
              <a:rPr lang="es-ES" altLang="es-ES"/>
              <a:pPr>
                <a:spcBef>
                  <a:spcPct val="0"/>
                </a:spcBef>
              </a:pPr>
              <a:t>22</a:t>
            </a:fld>
            <a:endParaRPr lang="es-ES" altLang="es-ES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DA67E66-A913-4F69-BCAE-85A0817C7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D3D2199-A404-419C-A6F4-975AF5DEE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68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0ACED1DF-523D-4B99-B865-9737787C02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AFC6CC-BD6B-422B-9E55-436BED877BDC}" type="slidenum">
              <a:rPr lang="es-ES" altLang="es-ES"/>
              <a:pPr>
                <a:spcBef>
                  <a:spcPct val="0"/>
                </a:spcBef>
              </a:pPr>
              <a:t>4</a:t>
            </a:fld>
            <a:endParaRPr lang="es-ES" altLang="es-E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4E5F9256-3DC1-4944-955E-D1820BC93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CBE62A4-BA94-40DB-BCCD-91C41D880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D7208DE-7EDC-4B0C-9E7A-57B0CD2DE1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C7F0D0-E66B-4D90-86C6-28E2E8E86234}" type="slidenum">
              <a:rPr lang="es-ES" altLang="es-ES"/>
              <a:pPr>
                <a:spcBef>
                  <a:spcPct val="0"/>
                </a:spcBef>
              </a:pPr>
              <a:t>5</a:t>
            </a:fld>
            <a:endParaRPr lang="es-ES" altLang="es-E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D272A828-8BA7-4109-9AF0-BFFA6469BE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98943E8-7D94-4035-948C-4640F8F86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9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D7208DE-7EDC-4B0C-9E7A-57B0CD2DE1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C7F0D0-E66B-4D90-86C6-28E2E8E86234}" type="slidenum">
              <a:rPr lang="es-ES" altLang="es-ES"/>
              <a:pPr>
                <a:spcBef>
                  <a:spcPct val="0"/>
                </a:spcBef>
              </a:pPr>
              <a:t>6</a:t>
            </a:fld>
            <a:endParaRPr lang="es-ES" altLang="es-E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D272A828-8BA7-4109-9AF0-BFFA6469BE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98943E8-7D94-4035-948C-4640F8F86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50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8D7208DE-7EDC-4B0C-9E7A-57B0CD2DE1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C7F0D0-E66B-4D90-86C6-28E2E8E86234}" type="slidenum">
              <a:rPr lang="es-ES" altLang="es-ES"/>
              <a:pPr>
                <a:spcBef>
                  <a:spcPct val="0"/>
                </a:spcBef>
              </a:pPr>
              <a:t>7</a:t>
            </a:fld>
            <a:endParaRPr lang="es-ES" altLang="es-E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D272A828-8BA7-4109-9AF0-BFFA6469BE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98943E8-7D94-4035-948C-4640F8F86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95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02723E0-409C-43E6-86D1-99E9314671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26F00B-9ECE-4548-A9E3-863BF7182361}" type="slidenum">
              <a:rPr lang="es-ES" altLang="es-ES"/>
              <a:pPr>
                <a:spcBef>
                  <a:spcPct val="0"/>
                </a:spcBef>
              </a:pPr>
              <a:t>8</a:t>
            </a:fld>
            <a:endParaRPr lang="es-ES" altLang="es-E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1475B1D-11EE-4B10-AEF6-7270B0E5E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77DCAE7-2977-4EB7-B7A0-87D3FE226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0255D731-CAB2-4CA6-9103-43AEF3824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0BF4B73-894E-4E5D-96D5-174DD2F565B9}" type="slidenum">
              <a:rPr lang="es-ES" altLang="es-ES"/>
              <a:pPr>
                <a:spcBef>
                  <a:spcPct val="0"/>
                </a:spcBef>
              </a:pPr>
              <a:t>10</a:t>
            </a:fld>
            <a:endParaRPr lang="es-ES" altLang="es-E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D49B3BC-0D30-484C-877B-7F04440CF4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B4D5F5A-8FF9-4E87-B26C-2E99CB178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75A25866-D4C7-43EE-9D4E-FA54865D1D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AB8D25-2AB4-4C1E-B057-C8ED8B202BD2}" type="slidenum">
              <a:rPr lang="es-ES" altLang="es-ES"/>
              <a:pPr>
                <a:spcBef>
                  <a:spcPct val="0"/>
                </a:spcBef>
              </a:pPr>
              <a:t>15</a:t>
            </a:fld>
            <a:endParaRPr lang="es-ES" altLang="es-E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46E76E5F-0B92-45A7-9361-17D7B11120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33D07C2-2C2D-444E-B279-B870ED856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7556CE33-77E6-409D-A62E-A4A9AAAAD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E98BF6-0D43-42CD-88B7-FB897AF81788}" type="slidenum">
              <a:rPr lang="es-ES" altLang="es-ES"/>
              <a:pPr>
                <a:spcBef>
                  <a:spcPct val="0"/>
                </a:spcBef>
              </a:pPr>
              <a:t>19</a:t>
            </a:fld>
            <a:endParaRPr lang="es-ES" altLang="es-ES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DA67E66-A913-4F69-BCAE-85A0817C7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D3D2199-A404-419C-A6F4-975AF5DEE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4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9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9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2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3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4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07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9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0277FD-7DE6-41D4-930D-AC99F5AFE54E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2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33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3ED0CC-082F-4160-86E5-0D6041F12778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06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audio9.wav"/><Relationship Id="rId3" Type="http://schemas.openxmlformats.org/officeDocument/2006/relationships/image" Target="../media/image26.png"/><Relationship Id="rId7" Type="http://schemas.openxmlformats.org/officeDocument/2006/relationships/audio" Target="../media/audio8.wav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7.wav"/><Relationship Id="rId5" Type="http://schemas.openxmlformats.org/officeDocument/2006/relationships/audio" Target="../media/audio6.wav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30.wmf"/><Relationship Id="rId3" Type="http://schemas.openxmlformats.org/officeDocument/2006/relationships/video" Target="https://www.youtube.com/embed/mSHxFybELNY?feature=oembed" TargetMode="External"/><Relationship Id="rId7" Type="http://schemas.openxmlformats.org/officeDocument/2006/relationships/image" Target="../media/image33.gif"/><Relationship Id="rId12" Type="http://schemas.openxmlformats.org/officeDocument/2006/relationships/oleObject" Target="../embeddings/oleObject1.bin"/><Relationship Id="rId2" Type="http://schemas.openxmlformats.org/officeDocument/2006/relationships/video" Target="https://www.youtube.com/embed/a53s4jyCqqU?start=100&amp;feature=oembed" TargetMode="Externa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gif"/><Relationship Id="rId11" Type="http://schemas.openxmlformats.org/officeDocument/2006/relationships/audio" Target="../media/audio12.wav"/><Relationship Id="rId5" Type="http://schemas.openxmlformats.org/officeDocument/2006/relationships/image" Target="../media/image31.png"/><Relationship Id="rId15" Type="http://schemas.openxmlformats.org/officeDocument/2006/relationships/image" Target="../media/image36.jpeg"/><Relationship Id="rId10" Type="http://schemas.openxmlformats.org/officeDocument/2006/relationships/audio" Target="../media/audio11.wav"/><Relationship Id="rId4" Type="http://schemas.openxmlformats.org/officeDocument/2006/relationships/slideLayout" Target="../slideLayouts/slideLayout2.xml"/><Relationship Id="rId9" Type="http://schemas.openxmlformats.org/officeDocument/2006/relationships/audio" Target="../media/audio10.wav"/><Relationship Id="rId1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hyperlink" Target="http://recherche.ircam.fr/pub/timbretoolbox/timbretoolbox.zip" TargetMode="External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3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4.wav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6D22E1-7052-4AB7-8DFF-2746CE7A9D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EF0CA-6D55-421E-9FBC-AA41F63CD6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Timbre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699E3-24D1-4CFE-9FC9-63B2C109D7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06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EB86459A-51FE-4643-8170-1FBC4A6DFA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s-ES" sz="3600" dirty="0">
                <a:solidFill>
                  <a:srgbClr val="FFFFFF"/>
                </a:solidFill>
              </a:rPr>
              <a:t>Formants</a:t>
            </a:r>
          </a:p>
        </p:txBody>
      </p:sp>
      <p:sp>
        <p:nvSpPr>
          <p:cNvPr id="21507" name="Rectangle 6">
            <a:extLst>
              <a:ext uri="{FF2B5EF4-FFF2-40B4-BE49-F238E27FC236}">
                <a16:creationId xmlns:a16="http://schemas.microsoft.com/office/drawing/2014/main" id="{36E2547E-3823-464F-A1F8-496FA474A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71" y="3429000"/>
            <a:ext cx="3735500" cy="25603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0" bIns="45720" rtlCol="0">
            <a:norm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en-US" altLang="es-ES" sz="1800" dirty="0">
                <a:solidFill>
                  <a:srgbClr val="FFFFFF"/>
                </a:solidFill>
                <a:latin typeface="+mn-lt"/>
              </a:rPr>
              <a:t>The singer’s formant is a skill developed by male singers to stand in front of the orchestra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508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9BB781-AAD4-4847-AC79-F0AACF8E3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" r="3" b="3"/>
          <a:stretch/>
        </p:blipFill>
        <p:spPr bwMode="auto">
          <a:xfrm>
            <a:off x="4812161" y="-2655"/>
            <a:ext cx="3606643" cy="33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9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0E05493B-A201-4AA4-BA4F-F5DEAD9395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053" r="1" b="17785"/>
          <a:stretch/>
        </p:blipFill>
        <p:spPr>
          <a:xfrm>
            <a:off x="7040541" y="3415515"/>
            <a:ext cx="5151460" cy="3442486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D57BFE4-8B25-4821-916D-31DF36B18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0" r="-7" b="8319"/>
          <a:stretch/>
        </p:blipFill>
        <p:spPr bwMode="auto">
          <a:xfrm>
            <a:off x="8423905" y="-2655"/>
            <a:ext cx="3768096" cy="350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54" name="Title 1">
            <a:extLst>
              <a:ext uri="{FF2B5EF4-FFF2-40B4-BE49-F238E27FC236}">
                <a16:creationId xmlns:a16="http://schemas.microsoft.com/office/drawing/2014/main" id="{28CCFAFE-8FD9-4B07-AAE5-1A774B52F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278430"/>
            <a:ext cx="3084844" cy="1699940"/>
          </a:xfrm>
        </p:spPr>
        <p:txBody>
          <a:bodyPr>
            <a:normAutofit/>
          </a:bodyPr>
          <a:lstStyle/>
          <a:p>
            <a:r>
              <a:rPr lang="es-ES" altLang="en-US" sz="3600" dirty="0" err="1">
                <a:solidFill>
                  <a:srgbClr val="FFFFFF"/>
                </a:solidFill>
              </a:rPr>
              <a:t>Combination</a:t>
            </a:r>
            <a:r>
              <a:rPr lang="es-ES" altLang="en-US" sz="3600" dirty="0">
                <a:solidFill>
                  <a:srgbClr val="FFFFFF"/>
                </a:solidFill>
              </a:rPr>
              <a:t> </a:t>
            </a:r>
            <a:r>
              <a:rPr lang="es-ES" altLang="en-US" sz="3600" dirty="0" err="1">
                <a:solidFill>
                  <a:srgbClr val="FFFFFF"/>
                </a:solidFill>
              </a:rPr>
              <a:t>of</a:t>
            </a:r>
            <a:r>
              <a:rPr lang="es-ES" altLang="en-US" sz="3600" dirty="0">
                <a:solidFill>
                  <a:srgbClr val="FFFFFF"/>
                </a:solidFill>
              </a:rPr>
              <a:t> tones: </a:t>
            </a:r>
            <a:br>
              <a:rPr lang="es-ES" altLang="en-US" sz="3600" dirty="0">
                <a:solidFill>
                  <a:srgbClr val="FFFFFF"/>
                </a:solidFill>
              </a:rPr>
            </a:br>
            <a:r>
              <a:rPr lang="es-ES" altLang="en-US" sz="3600" dirty="0" err="1">
                <a:solidFill>
                  <a:srgbClr val="FFFFFF"/>
                </a:solidFill>
              </a:rPr>
              <a:t>Tartini</a:t>
            </a:r>
            <a:r>
              <a:rPr lang="es-ES" altLang="en-US" sz="3600" dirty="0">
                <a:solidFill>
                  <a:srgbClr val="FFFFFF"/>
                </a:solidFill>
              </a:rPr>
              <a:t> tones</a:t>
            </a:r>
            <a:endParaRPr lang="en-GB" altLang="en-US" sz="3600" dirty="0">
              <a:solidFill>
                <a:srgbClr val="FFFFFF"/>
              </a:solidFill>
            </a:endParaRP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B6809707-5C20-43D3-A5A6-8CDF37344B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0" y="2620710"/>
            <a:ext cx="3084844" cy="423729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GB" altLang="es-ES" sz="2900" dirty="0">
                <a:solidFill>
                  <a:schemeClr val="bg1"/>
                </a:solidFill>
              </a:rPr>
              <a:t>At loud and very loud levels, 2 tones that are close in frequency may create a “ghost” tone corresponding to the sum and to the difference (Tartini tone) of the frequencies</a:t>
            </a:r>
          </a:p>
          <a:p>
            <a:pPr>
              <a:buNone/>
            </a:pPr>
            <a:r>
              <a:rPr lang="en-GB" altLang="es-ES" sz="2900" dirty="0">
                <a:solidFill>
                  <a:schemeClr val="bg1"/>
                </a:solidFill>
              </a:rPr>
              <a:t>Other “extra” tones may also appear, all of them </a:t>
            </a:r>
            <a:r>
              <a:rPr lang="en-GB" altLang="es-ES" sz="2900" dirty="0" err="1">
                <a:solidFill>
                  <a:schemeClr val="bg1"/>
                </a:solidFill>
              </a:rPr>
              <a:t>obbeying</a:t>
            </a:r>
            <a:r>
              <a:rPr lang="en-GB" altLang="es-ES" sz="2900" dirty="0">
                <a:solidFill>
                  <a:schemeClr val="bg1"/>
                </a:solidFill>
              </a:rPr>
              <a:t> to a non-linear distortion process happening in the middle-ear or/and in the early auditory processing</a:t>
            </a:r>
          </a:p>
          <a:p>
            <a:pPr>
              <a:buNone/>
            </a:pPr>
            <a:endParaRPr lang="en-GB" altLang="es-ES" sz="29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ca-ES" altLang="es-ES">
                <a:solidFill>
                  <a:srgbClr val="2998E3"/>
                </a:solidFill>
              </a:rPr>
              <a:t>https://www.animations.physics.unsw.edu.au/waves-sound/interference/#7.5</a:t>
            </a:r>
            <a:endParaRPr lang="ca-ES" altLang="es-E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4CC0828-7E62-4035-A661-38BC762C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35" y="278430"/>
            <a:ext cx="7493000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80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54" name="Title 1">
            <a:extLst>
              <a:ext uri="{FF2B5EF4-FFF2-40B4-BE49-F238E27FC236}">
                <a16:creationId xmlns:a16="http://schemas.microsoft.com/office/drawing/2014/main" id="{28CCFAFE-8FD9-4B07-AAE5-1A774B52F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278429"/>
            <a:ext cx="3084844" cy="2638941"/>
          </a:xfrm>
        </p:spPr>
        <p:txBody>
          <a:bodyPr>
            <a:normAutofit/>
          </a:bodyPr>
          <a:lstStyle/>
          <a:p>
            <a:r>
              <a:rPr lang="es-ES" altLang="en-US" sz="3600" dirty="0" err="1">
                <a:solidFill>
                  <a:srgbClr val="FFFFFF"/>
                </a:solidFill>
              </a:rPr>
              <a:t>Combination</a:t>
            </a:r>
            <a:r>
              <a:rPr lang="es-ES" altLang="en-US" sz="3600" dirty="0">
                <a:solidFill>
                  <a:srgbClr val="FFFFFF"/>
                </a:solidFill>
              </a:rPr>
              <a:t> </a:t>
            </a:r>
            <a:r>
              <a:rPr lang="es-ES" altLang="en-US" sz="3600" dirty="0" err="1">
                <a:solidFill>
                  <a:srgbClr val="FFFFFF"/>
                </a:solidFill>
              </a:rPr>
              <a:t>of</a:t>
            </a:r>
            <a:r>
              <a:rPr lang="es-ES" altLang="en-US" sz="3600" dirty="0">
                <a:solidFill>
                  <a:srgbClr val="FFFFFF"/>
                </a:solidFill>
              </a:rPr>
              <a:t> tones: </a:t>
            </a:r>
            <a:r>
              <a:rPr lang="es-ES" altLang="en-US" sz="3600" dirty="0" err="1">
                <a:solidFill>
                  <a:srgbClr val="FFFFFF"/>
                </a:solidFill>
              </a:rPr>
              <a:t>Beating-Roughness</a:t>
            </a:r>
            <a:endParaRPr lang="en-GB" altLang="en-US" sz="3600" dirty="0">
              <a:solidFill>
                <a:srgbClr val="FFFFFF"/>
              </a:solidFill>
            </a:endParaRP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B6809707-5C20-43D3-A5A6-8CDF37344B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0" y="3657600"/>
            <a:ext cx="3364114" cy="3200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altLang="es-ES" sz="2900" dirty="0">
                <a:solidFill>
                  <a:schemeClr val="bg1"/>
                </a:solidFill>
              </a:rPr>
              <a:t>f</a:t>
            </a:r>
            <a:r>
              <a:rPr lang="es-ES" altLang="es-ES" sz="2900" baseline="-25000" dirty="0">
                <a:solidFill>
                  <a:schemeClr val="bg1"/>
                </a:solidFill>
              </a:rPr>
              <a:t>0</a:t>
            </a:r>
            <a:r>
              <a:rPr lang="es-ES" altLang="es-ES" sz="2900" dirty="0">
                <a:solidFill>
                  <a:schemeClr val="bg1"/>
                </a:solidFill>
              </a:rPr>
              <a:t>-f</a:t>
            </a:r>
            <a:r>
              <a:rPr lang="es-ES" altLang="es-ES" sz="2900" baseline="-25000" dirty="0">
                <a:solidFill>
                  <a:schemeClr val="bg1"/>
                </a:solidFill>
              </a:rPr>
              <a:t>1</a:t>
            </a:r>
            <a:r>
              <a:rPr lang="es-ES" altLang="es-ES" sz="2900" dirty="0">
                <a:solidFill>
                  <a:schemeClr val="bg1"/>
                </a:solidFill>
              </a:rPr>
              <a:t>&lt;6Hz: </a:t>
            </a:r>
          </a:p>
          <a:p>
            <a:pPr>
              <a:buNone/>
            </a:pPr>
            <a:r>
              <a:rPr lang="es-ES" altLang="es-ES" sz="2900" dirty="0" err="1">
                <a:solidFill>
                  <a:schemeClr val="bg1"/>
                </a:solidFill>
              </a:rPr>
              <a:t>beating</a:t>
            </a:r>
            <a:r>
              <a:rPr lang="es-ES" altLang="es-ES" sz="2900" dirty="0">
                <a:solidFill>
                  <a:schemeClr val="bg1"/>
                </a:solidFill>
              </a:rPr>
              <a:t>, single </a:t>
            </a:r>
            <a:r>
              <a:rPr lang="es-ES" altLang="es-ES" sz="2900" dirty="0" err="1">
                <a:solidFill>
                  <a:schemeClr val="bg1"/>
                </a:solidFill>
              </a:rPr>
              <a:t>tone</a:t>
            </a:r>
            <a:endParaRPr lang="es-ES" altLang="es-ES" sz="29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altLang="es-ES" sz="2900" dirty="0">
                <a:solidFill>
                  <a:schemeClr val="bg1"/>
                </a:solidFill>
              </a:rPr>
              <a:t>f</a:t>
            </a:r>
            <a:r>
              <a:rPr lang="es-ES" altLang="es-ES" sz="2900" baseline="-25000" dirty="0">
                <a:solidFill>
                  <a:schemeClr val="bg1"/>
                </a:solidFill>
              </a:rPr>
              <a:t>0</a:t>
            </a:r>
            <a:r>
              <a:rPr lang="es-ES" altLang="es-ES" sz="2900" dirty="0">
                <a:solidFill>
                  <a:schemeClr val="bg1"/>
                </a:solidFill>
              </a:rPr>
              <a:t>-f</a:t>
            </a:r>
            <a:r>
              <a:rPr lang="es-ES" altLang="es-ES" sz="2900" baseline="-25000" dirty="0">
                <a:solidFill>
                  <a:schemeClr val="bg1"/>
                </a:solidFill>
              </a:rPr>
              <a:t>1</a:t>
            </a:r>
            <a:r>
              <a:rPr lang="es-ES" altLang="es-ES" sz="2900" dirty="0">
                <a:solidFill>
                  <a:schemeClr val="bg1"/>
                </a:solidFill>
              </a:rPr>
              <a:t>&gt;24Hz &amp; f</a:t>
            </a:r>
            <a:r>
              <a:rPr lang="es-ES" altLang="es-ES" sz="2900" baseline="-25000" dirty="0">
                <a:solidFill>
                  <a:schemeClr val="bg1"/>
                </a:solidFill>
              </a:rPr>
              <a:t>0</a:t>
            </a:r>
            <a:r>
              <a:rPr lang="es-ES" altLang="es-ES" sz="2900" dirty="0">
                <a:solidFill>
                  <a:schemeClr val="bg1"/>
                </a:solidFill>
              </a:rPr>
              <a:t>/f</a:t>
            </a:r>
            <a:r>
              <a:rPr lang="es-ES" altLang="es-ES" sz="2900" baseline="-25000" dirty="0">
                <a:solidFill>
                  <a:schemeClr val="bg1"/>
                </a:solidFill>
              </a:rPr>
              <a:t>1</a:t>
            </a:r>
            <a:r>
              <a:rPr lang="es-ES" altLang="es-ES" sz="2900" dirty="0">
                <a:solidFill>
                  <a:schemeClr val="bg1"/>
                </a:solidFill>
              </a:rPr>
              <a:t>&lt;0.1:</a:t>
            </a:r>
          </a:p>
          <a:p>
            <a:pPr>
              <a:buNone/>
            </a:pPr>
            <a:r>
              <a:rPr lang="es-ES" altLang="es-ES" sz="2900" dirty="0" err="1">
                <a:solidFill>
                  <a:schemeClr val="bg1"/>
                </a:solidFill>
              </a:rPr>
              <a:t>roughness</a:t>
            </a:r>
            <a:endParaRPr lang="en-GB" altLang="es-ES" sz="29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AutoShape 7">
            <a:hlinkClick r:id="" action="ppaction://noaction" highlightClick="1">
              <a:snd r:embed="rId2" name="Critical_Band-roughness.wav"/>
            </a:hlinkClick>
            <a:extLst>
              <a:ext uri="{FF2B5EF4-FFF2-40B4-BE49-F238E27FC236}">
                <a16:creationId xmlns:a16="http://schemas.microsoft.com/office/drawing/2014/main" id="{B28034E5-A930-4FB1-A005-9E84DD9C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657" y="245884"/>
            <a:ext cx="790575" cy="720725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DCCC99E-C00F-48D3-BE3F-F827FD45B146}"/>
              </a:ext>
            </a:extLst>
          </p:cNvPr>
          <p:cNvGrpSpPr>
            <a:grpSpLocks/>
          </p:cNvGrpSpPr>
          <p:nvPr/>
        </p:nvGrpSpPr>
        <p:grpSpPr bwMode="auto">
          <a:xfrm>
            <a:off x="5088618" y="5178563"/>
            <a:ext cx="5545138" cy="1512888"/>
            <a:chOff x="1843" y="5976"/>
            <a:chExt cx="8196" cy="2383"/>
          </a:xfrm>
        </p:grpSpPr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B437428E-E7C5-4226-92DA-F45603833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2" y="7903"/>
              <a:ext cx="960" cy="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s-ES" altLang="es-ES" sz="1400">
                  <a:latin typeface="Times New Roman" panose="02020603050405020304" pitchFamily="18" charset="0"/>
                </a:rPr>
                <a:t>CB</a:t>
              </a:r>
              <a:endParaRPr lang="es-ES" altLang="es-E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D4D6989F-7AA5-4C19-95A5-A515EE781A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8" y="7903"/>
              <a:ext cx="960" cy="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s-ES" altLang="es-ES" sz="1400">
                  <a:latin typeface="Times New Roman" panose="02020603050405020304" pitchFamily="18" charset="0"/>
                </a:rPr>
                <a:t>CB</a:t>
              </a:r>
              <a:endParaRPr lang="es-ES" altLang="es-ES" sz="2800" b="1">
                <a:latin typeface="Times New Roman" panose="02020603050405020304" pitchFamily="18" charset="0"/>
              </a:endParaRPr>
            </a:p>
          </p:txBody>
        </p:sp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0E3942F4-E328-461B-BEB3-A8E80328B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-34000" contras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3" y="5976"/>
              <a:ext cx="8196" cy="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3D407A4F-C266-4F9E-8BA5-D8610542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657" y="1878466"/>
            <a:ext cx="386426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 descr="beats1">
            <a:extLst>
              <a:ext uri="{FF2B5EF4-FFF2-40B4-BE49-F238E27FC236}">
                <a16:creationId xmlns:a16="http://schemas.microsoft.com/office/drawing/2014/main" id="{0227CF83-0998-4F3D-B891-79A5CA698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24" y="1792741"/>
            <a:ext cx="2640064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6">
            <a:extLst>
              <a:ext uri="{FF2B5EF4-FFF2-40B4-BE49-F238E27FC236}">
                <a16:creationId xmlns:a16="http://schemas.microsoft.com/office/drawing/2014/main" id="{5DAFD7E1-03BC-480C-BB5F-BF45BCBE0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232" y="2030072"/>
            <a:ext cx="509814" cy="287337"/>
          </a:xfrm>
          <a:prstGeom prst="rightArrow">
            <a:avLst>
              <a:gd name="adj1" fmla="val 50000"/>
              <a:gd name="adj2" fmla="val 564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3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54" name="Title 1">
            <a:extLst>
              <a:ext uri="{FF2B5EF4-FFF2-40B4-BE49-F238E27FC236}">
                <a16:creationId xmlns:a16="http://schemas.microsoft.com/office/drawing/2014/main" id="{28CCFAFE-8FD9-4B07-AAE5-1A774B52F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278429"/>
            <a:ext cx="3084844" cy="2638941"/>
          </a:xfrm>
        </p:spPr>
        <p:txBody>
          <a:bodyPr>
            <a:normAutofit/>
          </a:bodyPr>
          <a:lstStyle/>
          <a:p>
            <a:r>
              <a:rPr lang="es-ES" altLang="en-US" sz="3600" dirty="0" err="1">
                <a:solidFill>
                  <a:srgbClr val="FFFFFF"/>
                </a:solidFill>
              </a:rPr>
              <a:t>Combination</a:t>
            </a:r>
            <a:r>
              <a:rPr lang="es-ES" altLang="en-US" sz="3600" dirty="0">
                <a:solidFill>
                  <a:srgbClr val="FFFFFF"/>
                </a:solidFill>
              </a:rPr>
              <a:t> </a:t>
            </a:r>
            <a:r>
              <a:rPr lang="es-ES" altLang="en-US" sz="3600" dirty="0" err="1">
                <a:solidFill>
                  <a:srgbClr val="FFFFFF"/>
                </a:solidFill>
              </a:rPr>
              <a:t>of</a:t>
            </a:r>
            <a:r>
              <a:rPr lang="es-ES" altLang="en-US" sz="3600" dirty="0">
                <a:solidFill>
                  <a:srgbClr val="FFFFFF"/>
                </a:solidFill>
              </a:rPr>
              <a:t> tones: </a:t>
            </a:r>
            <a:r>
              <a:rPr lang="es-ES" altLang="en-US" sz="3600" dirty="0" err="1">
                <a:solidFill>
                  <a:srgbClr val="FFFFFF"/>
                </a:solidFill>
              </a:rPr>
              <a:t>Sensory</a:t>
            </a:r>
            <a:r>
              <a:rPr lang="es-ES" altLang="en-US" sz="3600" dirty="0">
                <a:solidFill>
                  <a:srgbClr val="FFFFFF"/>
                </a:solidFill>
              </a:rPr>
              <a:t> </a:t>
            </a:r>
            <a:r>
              <a:rPr lang="es-ES" altLang="en-US" sz="3600" dirty="0" err="1">
                <a:solidFill>
                  <a:srgbClr val="FFFFFF"/>
                </a:solidFill>
              </a:rPr>
              <a:t>consonance-dissonance</a:t>
            </a:r>
            <a:endParaRPr lang="en-GB" altLang="en-US" sz="3600" dirty="0">
              <a:solidFill>
                <a:srgbClr val="FFFFFF"/>
              </a:solidFill>
            </a:endParaRP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B6809707-5C20-43D3-A5A6-8CDF37344B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0" y="3657600"/>
            <a:ext cx="3084844" cy="3200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s-ES" dirty="0">
                <a:solidFill>
                  <a:schemeClr val="bg1"/>
                </a:solidFill>
              </a:rPr>
              <a:t>Consonance: ratio among their frequencies is a natural number or a simple fraction</a:t>
            </a:r>
          </a:p>
          <a:p>
            <a:pPr>
              <a:buNone/>
            </a:pPr>
            <a:r>
              <a:rPr lang="en-US" altLang="es-ES" dirty="0">
                <a:solidFill>
                  <a:schemeClr val="bg1"/>
                </a:solidFill>
              </a:rPr>
              <a:t>Dissonance (ratios with non-natural numbers, e.g. 16:15 – minor second, 45:32 - tritone)</a:t>
            </a:r>
          </a:p>
          <a:p>
            <a:pPr>
              <a:buNone/>
            </a:pPr>
            <a:endParaRPr lang="en-GB" altLang="es-ES" sz="29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03D3C6F-B97E-4015-A292-3E3BA2BDD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618" y="680140"/>
            <a:ext cx="5741705" cy="449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7">
            <a:hlinkClick r:id="" action="ppaction://noaction" highlightClick="1">
              <a:snd r:embed="rId3" name="Critical_Band-roughness.wav"/>
            </a:hlinkClick>
            <a:extLst>
              <a:ext uri="{FF2B5EF4-FFF2-40B4-BE49-F238E27FC236}">
                <a16:creationId xmlns:a16="http://schemas.microsoft.com/office/drawing/2014/main" id="{B28034E5-A930-4FB1-A005-9E84DD9C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657" y="245884"/>
            <a:ext cx="790575" cy="720725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8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54" name="Title 1">
            <a:extLst>
              <a:ext uri="{FF2B5EF4-FFF2-40B4-BE49-F238E27FC236}">
                <a16:creationId xmlns:a16="http://schemas.microsoft.com/office/drawing/2014/main" id="{28CCFAFE-8FD9-4B07-AAE5-1A774B52F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278429"/>
            <a:ext cx="3084844" cy="2342281"/>
          </a:xfrm>
        </p:spPr>
        <p:txBody>
          <a:bodyPr>
            <a:normAutofit/>
          </a:bodyPr>
          <a:lstStyle/>
          <a:p>
            <a:r>
              <a:rPr lang="es-ES" altLang="en-US" sz="3600" dirty="0" err="1">
                <a:solidFill>
                  <a:srgbClr val="FFFFFF"/>
                </a:solidFill>
              </a:rPr>
              <a:t>Combination</a:t>
            </a:r>
            <a:r>
              <a:rPr lang="es-ES" altLang="en-US" sz="3600" dirty="0">
                <a:solidFill>
                  <a:srgbClr val="FFFFFF"/>
                </a:solidFill>
              </a:rPr>
              <a:t> </a:t>
            </a:r>
            <a:r>
              <a:rPr lang="es-ES" altLang="en-US" sz="3600" dirty="0" err="1">
                <a:solidFill>
                  <a:srgbClr val="FFFFFF"/>
                </a:solidFill>
              </a:rPr>
              <a:t>of</a:t>
            </a:r>
            <a:r>
              <a:rPr lang="es-ES" altLang="en-US" sz="3600" dirty="0">
                <a:solidFill>
                  <a:srgbClr val="FFFFFF"/>
                </a:solidFill>
              </a:rPr>
              <a:t> tones:  </a:t>
            </a:r>
            <a:r>
              <a:rPr lang="es-ES" altLang="en-US" sz="3600" dirty="0" err="1">
                <a:solidFill>
                  <a:srgbClr val="FFFFFF"/>
                </a:solidFill>
              </a:rPr>
              <a:t>Sensory</a:t>
            </a:r>
            <a:r>
              <a:rPr lang="es-ES" altLang="en-US" sz="3600" dirty="0">
                <a:solidFill>
                  <a:srgbClr val="FFFFFF"/>
                </a:solidFill>
              </a:rPr>
              <a:t> </a:t>
            </a:r>
            <a:r>
              <a:rPr lang="es-ES" altLang="en-US" sz="3600" dirty="0" err="1">
                <a:solidFill>
                  <a:srgbClr val="FFFFFF"/>
                </a:solidFill>
              </a:rPr>
              <a:t>consonance-dissonance</a:t>
            </a:r>
            <a:endParaRPr lang="en-GB" altLang="en-US" sz="3600" dirty="0">
              <a:solidFill>
                <a:srgbClr val="FFFFFF"/>
              </a:solidFill>
            </a:endParaRP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B6809707-5C20-43D3-A5A6-8CDF37344B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0" y="2620710"/>
            <a:ext cx="3084844" cy="4237290"/>
          </a:xfrm>
        </p:spPr>
        <p:txBody>
          <a:bodyPr>
            <a:normAutofit fontScale="70000" lnSpcReduction="20000"/>
          </a:bodyPr>
          <a:lstStyle/>
          <a:p>
            <a:pPr marL="261938" indent="-261938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s-ES" sz="3200" dirty="0">
                <a:solidFill>
                  <a:schemeClr val="bg1"/>
                </a:solidFill>
              </a:rPr>
              <a:t>Highest consonances: obtained for unison and octave relationships (1:1, 1:2), fifth (2:3), Major sixth (3:5)</a:t>
            </a:r>
          </a:p>
          <a:p>
            <a:pPr marL="261938" indent="-261938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s-ES" sz="3200" dirty="0">
                <a:solidFill>
                  <a:schemeClr val="bg1"/>
                </a:solidFill>
              </a:rPr>
              <a:t>Lower consonances: are obtained for fourth (3:4), Major third (4:5), and minor third (5:6)</a:t>
            </a:r>
          </a:p>
          <a:p>
            <a:pPr marL="261938" indent="-261938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s-ES" sz="3200" dirty="0">
                <a:solidFill>
                  <a:schemeClr val="bg1"/>
                </a:solidFill>
              </a:rPr>
              <a:t>Minor second yields the lowest consonance</a:t>
            </a:r>
          </a:p>
          <a:p>
            <a:pPr marL="261938" indent="-261938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s-ES" sz="3200" dirty="0">
                <a:solidFill>
                  <a:schemeClr val="bg1"/>
                </a:solidFill>
              </a:rPr>
              <a:t>Other low-consonant combinations correspond to the minor ninth, Major and minor sevenths, tritone, and Major second</a:t>
            </a:r>
          </a:p>
          <a:p>
            <a:pPr>
              <a:buNone/>
            </a:pPr>
            <a:endParaRPr lang="en-GB" altLang="es-ES" sz="2900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AutoShape 7">
            <a:hlinkClick r:id="" action="ppaction://noaction" highlightClick="1">
              <a:snd r:embed="rId2" name="Critical_Band-roughness.wav"/>
            </a:hlinkClick>
            <a:extLst>
              <a:ext uri="{FF2B5EF4-FFF2-40B4-BE49-F238E27FC236}">
                <a16:creationId xmlns:a16="http://schemas.microsoft.com/office/drawing/2014/main" id="{B28034E5-A930-4FB1-A005-9E84DD9C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657" y="245884"/>
            <a:ext cx="790575" cy="720725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6342F16-CF57-448A-9BAF-C986EF1D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699" y="1236642"/>
            <a:ext cx="4752975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45285E-C838-4A57-821C-0399321BAA64}"/>
              </a:ext>
            </a:extLst>
          </p:cNvPr>
          <p:cNvSpPr txBox="1"/>
          <p:nvPr/>
        </p:nvSpPr>
        <p:spPr>
          <a:xfrm>
            <a:off x="4943944" y="51785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 dirty="0"/>
              <a:t>Sensory consonance as a function of the distance between partials. The frequency of the base tone is 250Hz (B3)</a:t>
            </a:r>
          </a:p>
        </p:txBody>
      </p:sp>
    </p:spTree>
    <p:extLst>
      <p:ext uri="{BB962C8B-B14F-4D97-AF65-F5344CB8AC3E}">
        <p14:creationId xmlns:p14="http://schemas.microsoft.com/office/powerpoint/2010/main" val="143176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06ECCBA2-508F-401E-B695-BC7D819D6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s-ES" altLang="es-ES" sz="3600">
                <a:solidFill>
                  <a:srgbClr val="FFFFFF"/>
                </a:solidFill>
              </a:rPr>
              <a:t>Sensory Consonance and Musical Consonance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6F0C593F-6B45-4109-844E-F527EE6E8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eaLnBrk="1" hangingPunct="1"/>
            <a:endParaRPr lang="es-ES" altLang="es-ES" sz="150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B097AE2C-5F69-413F-AD05-0173A74F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3229" y="1508849"/>
            <a:ext cx="8003936" cy="30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08AF4-B085-49E4-B2EC-AC23A85B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235501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rgbClr val="FFFFFF"/>
                </a:solidFill>
              </a:rPr>
              <a:t>Roughness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D26BF0-50DA-42AE-BCC2-C9E30F0FC7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71" y="261256"/>
            <a:ext cx="5487193" cy="242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4D28DFB-9707-4275-84CC-FFB175FF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44134" y="4169230"/>
            <a:ext cx="3779837" cy="2573337"/>
          </a:xfrm>
          <a:prstGeom prst="rect">
            <a:avLst/>
          </a:prstGeom>
          <a:noFill/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D57C5116-2F46-4B7E-8C4B-0B838505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352" y="3991430"/>
            <a:ext cx="4643438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2564080B-5EED-45BF-BE29-076B4A71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26" y="2437765"/>
            <a:ext cx="2692709" cy="25603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0" bIns="45720" rtlCol="0">
            <a:normAutofit fontScale="92500" lnSpcReduction="20000"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Partials sharing a critical band but separated more than 15 Hz create a deep AM -&gt; Roughness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Measured in </a:t>
            </a:r>
            <a:r>
              <a:rPr lang="en-GB" altLang="es-ES" sz="2000" i="1" dirty="0">
                <a:solidFill>
                  <a:srgbClr val="FFFFFF"/>
                </a:solidFill>
                <a:latin typeface="+mn-lt"/>
              </a:rPr>
              <a:t>asper</a:t>
            </a: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 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1 asper is the roughness generated by a 1 </a:t>
            </a:r>
            <a:r>
              <a:rPr lang="en-GB" altLang="es-ES" sz="2000" dirty="0" err="1">
                <a:solidFill>
                  <a:srgbClr val="FFFFFF"/>
                </a:solidFill>
                <a:latin typeface="+mn-lt"/>
              </a:rPr>
              <a:t>KHz</a:t>
            </a: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 tone at 60 phone, modulated at 70cps, full depth</a:t>
            </a:r>
          </a:p>
        </p:txBody>
      </p:sp>
      <p:sp>
        <p:nvSpPr>
          <p:cNvPr id="14" name="AutoShape 14">
            <a:hlinkClick r:id="" action="ppaction://noaction" highlightClick="1">
              <a:snd r:embed="rId5" name="2000 Hz, 70 Hz, full mod.wav"/>
            </a:hlinkClick>
            <a:extLst>
              <a:ext uri="{FF2B5EF4-FFF2-40B4-BE49-F238E27FC236}">
                <a16:creationId xmlns:a16="http://schemas.microsoft.com/office/drawing/2014/main" id="{7B755EC6-8434-4600-87F8-D353A0578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929" y="3429000"/>
            <a:ext cx="287337" cy="288925"/>
          </a:xfrm>
          <a:prstGeom prst="actionButtonSound">
            <a:avLst/>
          </a:prstGeom>
          <a:solidFill>
            <a:schemeClr val="accent2">
              <a:alpha val="54901"/>
            </a:schemeClr>
          </a:solidFill>
          <a:ln>
            <a:noFill/>
          </a:ln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sp>
        <p:nvSpPr>
          <p:cNvPr id="15" name="AutoShape 11">
            <a:hlinkClick r:id="" action="ppaction://noaction" highlightClick="1">
              <a:snd r:embed="rId6" name="4000 Hz, 70 Hz, full mod.wav"/>
            </a:hlinkClick>
            <a:extLst>
              <a:ext uri="{FF2B5EF4-FFF2-40B4-BE49-F238E27FC236}">
                <a16:creationId xmlns:a16="http://schemas.microsoft.com/office/drawing/2014/main" id="{8B3CFEE7-BEEB-4D3F-9189-7FFEF26D5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438" y="3429000"/>
            <a:ext cx="287337" cy="288925"/>
          </a:xfrm>
          <a:prstGeom prst="actionButtonSound">
            <a:avLst/>
          </a:prstGeom>
          <a:solidFill>
            <a:schemeClr val="accent2">
              <a:alpha val="5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sp>
        <p:nvSpPr>
          <p:cNvPr id="16" name="AutoShape 13">
            <a:hlinkClick r:id="" action="ppaction://noaction" highlightClick="1">
              <a:snd r:embed="rId7" name="1000 Hz, 40 Hz, full mod.wav"/>
            </a:hlinkClick>
            <a:extLst>
              <a:ext uri="{FF2B5EF4-FFF2-40B4-BE49-F238E27FC236}">
                <a16:creationId xmlns:a16="http://schemas.microsoft.com/office/drawing/2014/main" id="{2F269A7E-9E5D-489E-9CC6-321B02A40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419" y="3429000"/>
            <a:ext cx="287338" cy="288925"/>
          </a:xfrm>
          <a:prstGeom prst="actionButtonSound">
            <a:avLst/>
          </a:prstGeom>
          <a:solidFill>
            <a:schemeClr val="accent2">
              <a:alpha val="5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sp>
        <p:nvSpPr>
          <p:cNvPr id="17" name="AutoShape 8">
            <a:hlinkClick r:id="" action="ppaction://noaction" highlightClick="1">
              <a:snd r:embed="rId8" name="rough_tone.wav"/>
            </a:hlinkClick>
            <a:extLst>
              <a:ext uri="{FF2B5EF4-FFF2-40B4-BE49-F238E27FC236}">
                <a16:creationId xmlns:a16="http://schemas.microsoft.com/office/drawing/2014/main" id="{EA4B853D-3976-4593-B325-1304E4A7F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161" y="3321049"/>
            <a:ext cx="504825" cy="504825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7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08AF4-B085-49E4-B2EC-AC23A85B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2355018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rgbClr val="FFFFFF"/>
                </a:solidFill>
              </a:rPr>
              <a:t>Fluctuation</a:t>
            </a:r>
            <a:r>
              <a:rPr lang="es-ES" sz="3600" dirty="0">
                <a:solidFill>
                  <a:srgbClr val="FFFFFF"/>
                </a:solidFill>
              </a:rPr>
              <a:t> </a:t>
            </a:r>
            <a:r>
              <a:rPr lang="es-ES" sz="3600" dirty="0" err="1">
                <a:solidFill>
                  <a:srgbClr val="FFFFFF"/>
                </a:solidFill>
              </a:rPr>
              <a:t>Strength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564080B-5EED-45BF-BE29-076B4A71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86" y="2437765"/>
            <a:ext cx="2820044" cy="25603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0" bIns="45720" rtlCol="0">
            <a:norm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es-ES" altLang="es-ES" sz="2000" dirty="0">
                <a:solidFill>
                  <a:srgbClr val="FFFFFF"/>
                </a:solidFill>
                <a:latin typeface="+mn-lt"/>
              </a:rPr>
              <a:t>FS ~ </a:t>
            </a:r>
            <a:r>
              <a:rPr lang="es-ES" altLang="es-ES" sz="2000" dirty="0" err="1">
                <a:solidFill>
                  <a:srgbClr val="FFFFFF"/>
                </a:solidFill>
                <a:latin typeface="+mn-lt"/>
              </a:rPr>
              <a:t>Slow</a:t>
            </a:r>
            <a:r>
              <a:rPr lang="es-ES" altLang="es-ES"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s-ES" altLang="es-ES" sz="2000" dirty="0" err="1">
                <a:solidFill>
                  <a:srgbClr val="FFFFFF"/>
                </a:solidFill>
                <a:latin typeface="+mn-lt"/>
              </a:rPr>
              <a:t>beating</a:t>
            </a:r>
            <a:endParaRPr lang="es-ES" altLang="es-ES" sz="2000" dirty="0">
              <a:solidFill>
                <a:srgbClr val="FFFFFF"/>
              </a:solidFill>
              <a:latin typeface="+mn-lt"/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es-ES" altLang="es-ES" sz="2000" dirty="0" err="1">
                <a:solidFill>
                  <a:srgbClr val="FFFFFF"/>
                </a:solidFill>
                <a:latin typeface="+mn-lt"/>
              </a:rPr>
              <a:t>Measured</a:t>
            </a:r>
            <a:r>
              <a:rPr lang="es-ES" altLang="es-ES" sz="2000" dirty="0">
                <a:solidFill>
                  <a:srgbClr val="FFFFFF"/>
                </a:solidFill>
                <a:latin typeface="+mn-lt"/>
              </a:rPr>
              <a:t> in </a:t>
            </a:r>
            <a:r>
              <a:rPr lang="es-ES" altLang="es-ES" sz="2000" i="1" dirty="0" err="1">
                <a:solidFill>
                  <a:srgbClr val="FFFFFF"/>
                </a:solidFill>
                <a:latin typeface="+mn-lt"/>
              </a:rPr>
              <a:t>vacils</a:t>
            </a:r>
            <a:endParaRPr lang="es-ES" altLang="es-ES" sz="2000" i="1" dirty="0">
              <a:solidFill>
                <a:srgbClr val="FFFFFF"/>
              </a:solidFill>
              <a:latin typeface="+mn-lt"/>
            </a:endParaRPr>
          </a:p>
          <a:p>
            <a:pPr marL="0" indent="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es-ES" altLang="es-ES" sz="2000" dirty="0">
                <a:solidFill>
                  <a:srgbClr val="FFFFFF"/>
                </a:solidFill>
                <a:latin typeface="+mn-lt"/>
              </a:rPr>
              <a:t>1 </a:t>
            </a:r>
            <a:r>
              <a:rPr lang="es-ES" altLang="es-ES" sz="2000" dirty="0" err="1">
                <a:solidFill>
                  <a:srgbClr val="FFFFFF"/>
                </a:solidFill>
                <a:latin typeface="+mn-lt"/>
              </a:rPr>
              <a:t>vacil</a:t>
            </a:r>
            <a:r>
              <a:rPr lang="es-ES" altLang="es-ES" sz="2000" dirty="0">
                <a:solidFill>
                  <a:srgbClr val="FFFFFF"/>
                </a:solidFill>
                <a:latin typeface="+mn-lt"/>
              </a:rPr>
              <a:t> = </a:t>
            </a: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a 1 kHz tone, fully modulated at 4 Hz, at a level of 60 </a:t>
            </a:r>
            <a:r>
              <a:rPr lang="en-GB" altLang="es-ES" sz="2000" dirty="0" err="1">
                <a:solidFill>
                  <a:srgbClr val="FFFFFF"/>
                </a:solidFill>
                <a:latin typeface="+mn-lt"/>
              </a:rPr>
              <a:t>phon</a:t>
            </a:r>
            <a:endParaRPr lang="en-GB" altLang="es-ES" sz="2000" dirty="0">
              <a:solidFill>
                <a:srgbClr val="FFFFFF"/>
              </a:solidFill>
              <a:latin typeface="+mn-lt"/>
            </a:endParaRPr>
          </a:p>
          <a:p>
            <a:pPr marL="0" indent="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Fast beating (&gt;20Hz) -&gt; Roughness</a:t>
            </a:r>
          </a:p>
        </p:txBody>
      </p:sp>
      <p:pic>
        <p:nvPicPr>
          <p:cNvPr id="4" name="Vacil psychoacoustic unit of fluctuation strength">
            <a:hlinkClick r:id="" action="ppaction://media"/>
            <a:extLst>
              <a:ext uri="{FF2B5EF4-FFF2-40B4-BE49-F238E27FC236}">
                <a16:creationId xmlns:a16="http://schemas.microsoft.com/office/drawing/2014/main" id="{6EE546F1-F5E1-4E77-AF8A-75F6046725FD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5597" y="2819400"/>
            <a:ext cx="609600" cy="609600"/>
          </a:xfr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80EE914-B5C8-4110-B500-ECD5E2106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44" y="4586068"/>
            <a:ext cx="3315102" cy="16434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8FBE48-37FB-476C-9531-9F1EEE0CD6DD}"/>
              </a:ext>
            </a:extLst>
          </p:cNvPr>
          <p:cNvSpPr txBox="1"/>
          <p:nvPr/>
        </p:nvSpPr>
        <p:spPr>
          <a:xfrm>
            <a:off x="4202272" y="4752185"/>
            <a:ext cx="36116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Altınsoy</a:t>
            </a:r>
            <a:r>
              <a:rPr lang="en-GB" dirty="0"/>
              <a:t>, G. </a:t>
            </a:r>
            <a:r>
              <a:rPr lang="en-GB" dirty="0" err="1"/>
              <a:t>Kanca</a:t>
            </a:r>
            <a:r>
              <a:rPr lang="en-GB" dirty="0"/>
              <a:t> and H.T. Belek (1999) A comparative study on the sound quality of wet-and-dry type vacuum cleaners. Sixth International Congress on Sound and Vibration</a:t>
            </a:r>
          </a:p>
        </p:txBody>
      </p:sp>
    </p:spTree>
    <p:extLst>
      <p:ext uri="{BB962C8B-B14F-4D97-AF65-F5344CB8AC3E}">
        <p14:creationId xmlns:p14="http://schemas.microsoft.com/office/powerpoint/2010/main" val="24542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08AF4-B085-49E4-B2EC-AC23A85B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1484161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rgbClr val="FFFFFF"/>
                </a:solidFill>
              </a:rPr>
              <a:t>Sharpness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564080B-5EED-45BF-BE29-076B4A71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26" y="2090057"/>
            <a:ext cx="2820509" cy="46538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0" bIns="45720" rtlCol="0">
            <a:no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Sharpness = Brightness</a:t>
            </a:r>
          </a:p>
          <a:p>
            <a:pPr defTabSz="9144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Sensation related to the position of the spectral centroid, the gravity centre of the spectrum</a:t>
            </a:r>
          </a:p>
          <a:p>
            <a:pPr defTabSz="9144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Measured in </a:t>
            </a:r>
            <a:r>
              <a:rPr lang="en-GB" altLang="es-ES" sz="2000" i="1" dirty="0" err="1">
                <a:solidFill>
                  <a:srgbClr val="FFFFFF"/>
                </a:solidFill>
                <a:latin typeface="+mn-lt"/>
              </a:rPr>
              <a:t>acums</a:t>
            </a:r>
            <a:endParaRPr lang="en-GB" altLang="es-ES" sz="2000" i="1" dirty="0">
              <a:solidFill>
                <a:srgbClr val="FFFFFF"/>
              </a:solidFill>
              <a:latin typeface="+mn-lt"/>
            </a:endParaRPr>
          </a:p>
          <a:p>
            <a:pPr defTabSz="9144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1 </a:t>
            </a:r>
            <a:r>
              <a:rPr lang="en-GB" altLang="es-ES" sz="2000" i="1" dirty="0" err="1">
                <a:solidFill>
                  <a:srgbClr val="FFFFFF"/>
                </a:solidFill>
                <a:latin typeface="+mn-lt"/>
              </a:rPr>
              <a:t>acum</a:t>
            </a: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 is the sensation generated by 1 Bark bandwidth noise, </a:t>
            </a:r>
            <a:r>
              <a:rPr lang="en-GB" altLang="es-ES" sz="2000" dirty="0" err="1">
                <a:solidFill>
                  <a:srgbClr val="FFFFFF"/>
                </a:solidFill>
                <a:latin typeface="+mn-lt"/>
              </a:rPr>
              <a:t>centered</a:t>
            </a: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 at 1kHz, at 60 phon.</a:t>
            </a:r>
          </a:p>
          <a:p>
            <a:pPr defTabSz="914400">
              <a:lnSpc>
                <a:spcPct val="9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altLang="es-ES" sz="2000" dirty="0">
                <a:solidFill>
                  <a:srgbClr val="FFFFFF"/>
                </a:solidFill>
                <a:latin typeface="+mn-lt"/>
              </a:rPr>
              <a:t>Sharpness increases with frequency and with intensity</a:t>
            </a: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C9DC1D93-E7E1-4804-AAFC-3E07B068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43" y="114046"/>
            <a:ext cx="6993064" cy="292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93F9BE6-F224-4EB5-836A-893E535B4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12" y="2886912"/>
            <a:ext cx="3894787" cy="1594777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012A0275-B3CF-44AE-AC34-8D49C9B6F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23" y="2857664"/>
            <a:ext cx="3894787" cy="1624025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4E4D3B35-CAC4-472B-B7DE-3ECCB4B0B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73" y="4501784"/>
            <a:ext cx="2518447" cy="1357420"/>
          </a:xfrm>
          <a:prstGeom prst="rect">
            <a:avLst/>
          </a:prstGeom>
        </p:spPr>
      </p:pic>
      <p:sp>
        <p:nvSpPr>
          <p:cNvPr id="22" name="AutoShape 7">
            <a:hlinkClick r:id="" action="ppaction://noaction" highlightClick="1">
              <a:snd r:embed="rId9" name="unsharp_tone.wav"/>
            </a:hlinkClick>
            <a:extLst>
              <a:ext uri="{FF2B5EF4-FFF2-40B4-BE49-F238E27FC236}">
                <a16:creationId xmlns:a16="http://schemas.microsoft.com/office/drawing/2014/main" id="{3911746F-7418-440B-A281-B275BC06E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641" y="432027"/>
            <a:ext cx="574675" cy="576262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sp>
        <p:nvSpPr>
          <p:cNvPr id="23" name="AutoShape 8">
            <a:hlinkClick r:id="" action="ppaction://noaction" highlightClick="1">
              <a:snd r:embed="rId10" name="sharp_tone.wav"/>
            </a:hlinkClick>
            <a:extLst>
              <a:ext uri="{FF2B5EF4-FFF2-40B4-BE49-F238E27FC236}">
                <a16:creationId xmlns:a16="http://schemas.microsoft.com/office/drawing/2014/main" id="{4E5DAC10-A58F-4CE7-9880-BA2747DE1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6066" y="432027"/>
            <a:ext cx="574675" cy="576262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sp>
        <p:nvSpPr>
          <p:cNvPr id="24" name="AutoShape 8">
            <a:hlinkClick r:id="" action="ppaction://noaction" highlightClick="1">
              <a:snd r:embed="rId11" name="220LowHigh-different brightness.wav"/>
            </a:hlinkClick>
            <a:extLst>
              <a:ext uri="{FF2B5EF4-FFF2-40B4-BE49-F238E27FC236}">
                <a16:creationId xmlns:a16="http://schemas.microsoft.com/office/drawing/2014/main" id="{9E7DA1DC-2AD0-4965-BB78-4D7DD19D0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823" y="432027"/>
            <a:ext cx="574675" cy="576262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graphicFrame>
        <p:nvGraphicFramePr>
          <p:cNvPr id="25" name="Object 5">
            <a:extLst>
              <a:ext uri="{FF2B5EF4-FFF2-40B4-BE49-F238E27FC236}">
                <a16:creationId xmlns:a16="http://schemas.microsoft.com/office/drawing/2014/main" id="{61F16C30-F0AF-49D3-A666-7EDD56B420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516304"/>
              </p:ext>
            </p:extLst>
          </p:nvPr>
        </p:nvGraphicFramePr>
        <p:xfrm>
          <a:off x="3048452" y="3154634"/>
          <a:ext cx="952986" cy="506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r:id="rId12" imgW="812800" imgH="431800" progId="Equation.3">
                  <p:embed/>
                </p:oleObj>
              </mc:Choice>
              <mc:Fallback>
                <p:oleObj r:id="rId12" imgW="812800" imgH="431800" progId="Equation.3">
                  <p:embed/>
                  <p:pic>
                    <p:nvPicPr>
                      <p:cNvPr id="38917" name="Object 5">
                        <a:extLst>
                          <a:ext uri="{FF2B5EF4-FFF2-40B4-BE49-F238E27FC236}">
                            <a16:creationId xmlns:a16="http://schemas.microsoft.com/office/drawing/2014/main" id="{C8514F10-746D-469C-846A-B9786EB1C8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452" y="3154634"/>
                        <a:ext cx="952986" cy="506532"/>
                      </a:xfrm>
                      <a:prstGeom prst="rect">
                        <a:avLst/>
                      </a:prstGeom>
                      <a:solidFill>
                        <a:schemeClr val="bg1">
                          <a:alpha val="66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nline Media 2" title="Richard Wagner - Götterdämmerung - Siegfried's Funeral March">
            <a:hlinkClick r:id="" action="ppaction://media"/>
            <a:extLst>
              <a:ext uri="{FF2B5EF4-FFF2-40B4-BE49-F238E27FC236}">
                <a16:creationId xmlns:a16="http://schemas.microsoft.com/office/drawing/2014/main" id="{B93254D7-0541-4E49-8107-471715ED594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4"/>
          <a:stretch>
            <a:fillRect/>
          </a:stretch>
        </p:blipFill>
        <p:spPr>
          <a:xfrm>
            <a:off x="4281925" y="4838954"/>
            <a:ext cx="2540000" cy="1905000"/>
          </a:xfrm>
          <a:prstGeom prst="rect">
            <a:avLst/>
          </a:prstGeom>
        </p:spPr>
      </p:pic>
      <p:pic>
        <p:nvPicPr>
          <p:cNvPr id="4" name="Online Media 3" title="Flowerdale by Philip Sparke">
            <a:hlinkClick r:id="" action="ppaction://media"/>
            <a:extLst>
              <a:ext uri="{FF2B5EF4-FFF2-40B4-BE49-F238E27FC236}">
                <a16:creationId xmlns:a16="http://schemas.microsoft.com/office/drawing/2014/main" id="{B8E7AB42-9CD8-446F-ADA7-F8895C543E5E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5"/>
          <a:stretch>
            <a:fillRect/>
          </a:stretch>
        </p:blipFill>
        <p:spPr>
          <a:xfrm>
            <a:off x="9627401" y="4889963"/>
            <a:ext cx="25400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BF837-A0C6-42E9-A216-36C273429BAE}"/>
              </a:ext>
            </a:extLst>
          </p:cNvPr>
          <p:cNvSpPr txBox="1"/>
          <p:nvPr/>
        </p:nvSpPr>
        <p:spPr>
          <a:xfrm>
            <a:off x="7111146" y="6067136"/>
            <a:ext cx="2293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Trumpet</a:t>
            </a:r>
            <a:r>
              <a:rPr lang="es-ES" dirty="0"/>
              <a:t> </a:t>
            </a:r>
            <a:r>
              <a:rPr lang="es-ES" dirty="0" err="1"/>
              <a:t>dark</a:t>
            </a:r>
            <a:r>
              <a:rPr lang="es-ES" dirty="0"/>
              <a:t> (</a:t>
            </a:r>
            <a:r>
              <a:rPr lang="es-ES" dirty="0" err="1"/>
              <a:t>left</a:t>
            </a:r>
            <a:r>
              <a:rPr lang="es-ES" dirty="0"/>
              <a:t>) vs </a:t>
            </a:r>
            <a:r>
              <a:rPr lang="es-ES" dirty="0" err="1"/>
              <a:t>bright</a:t>
            </a:r>
            <a:r>
              <a:rPr lang="es-ES" dirty="0"/>
              <a:t> (</a:t>
            </a:r>
            <a:r>
              <a:rPr lang="es-ES" dirty="0" err="1"/>
              <a:t>right</a:t>
            </a:r>
            <a:r>
              <a:rPr lang="es-ES" dirty="0"/>
              <a:t>) </a:t>
            </a:r>
            <a:r>
              <a:rPr lang="es-ES" dirty="0" err="1"/>
              <a:t>sound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0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3BE09E7-1731-4BA1-8DAA-4F036B7695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>
                <a:solidFill>
                  <a:srgbClr val="FFFFFF"/>
                </a:solidFill>
              </a:rPr>
              <a:t>Sound description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F3606CE5-E69E-4E56-9E68-DB83195A17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2653800"/>
            <a:ext cx="3084844" cy="400554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s-ES" sz="1500" dirty="0">
                <a:solidFill>
                  <a:srgbClr val="FFFFFF"/>
                </a:solidFill>
              </a:rPr>
              <a:t>Techniques</a:t>
            </a:r>
          </a:p>
          <a:p>
            <a:pPr lvl="1" eaLnBrk="1" hangingPunct="1"/>
            <a:r>
              <a:rPr lang="en-US" altLang="es-ES" sz="1500" dirty="0">
                <a:solidFill>
                  <a:srgbClr val="FFFFFF"/>
                </a:solidFill>
              </a:rPr>
              <a:t>Rating scales/ Likert scales (how much the sound has some listed properties?) </a:t>
            </a:r>
          </a:p>
          <a:p>
            <a:pPr lvl="1" eaLnBrk="1" hangingPunct="1"/>
            <a:endParaRPr lang="en-US" altLang="es-ES" sz="1500" dirty="0">
              <a:solidFill>
                <a:srgbClr val="FFFFFF"/>
              </a:solidFill>
            </a:endParaRPr>
          </a:p>
          <a:p>
            <a:pPr lvl="1" eaLnBrk="1" hangingPunct="1"/>
            <a:endParaRPr lang="en-US" altLang="es-ES" sz="1500" dirty="0">
              <a:solidFill>
                <a:srgbClr val="FFFFFF"/>
              </a:solidFill>
            </a:endParaRPr>
          </a:p>
          <a:p>
            <a:pPr lvl="1" eaLnBrk="1" hangingPunct="1"/>
            <a:endParaRPr lang="en-US" altLang="es-ES" sz="1500" dirty="0">
              <a:solidFill>
                <a:srgbClr val="FFFFFF"/>
              </a:solidFill>
            </a:endParaRPr>
          </a:p>
          <a:p>
            <a:pPr lvl="1" eaLnBrk="1" hangingPunct="1"/>
            <a:endParaRPr lang="en-US" altLang="es-ES" sz="1500" dirty="0">
              <a:solidFill>
                <a:srgbClr val="FFFFFF"/>
              </a:solidFill>
            </a:endParaRPr>
          </a:p>
          <a:p>
            <a:pPr lvl="1" eaLnBrk="1" hangingPunct="1"/>
            <a:endParaRPr lang="en-US" altLang="es-ES" sz="1500" dirty="0">
              <a:solidFill>
                <a:srgbClr val="FFFFFF"/>
              </a:solidFill>
            </a:endParaRPr>
          </a:p>
          <a:p>
            <a:pPr lvl="1" eaLnBrk="1" hangingPunct="1"/>
            <a:endParaRPr lang="en-US" altLang="es-ES" sz="1500" dirty="0">
              <a:solidFill>
                <a:srgbClr val="FFFFFF"/>
              </a:solidFill>
            </a:endParaRPr>
          </a:p>
          <a:p>
            <a:pPr lvl="1" eaLnBrk="1" hangingPunct="1"/>
            <a:r>
              <a:rPr lang="en-US" altLang="es-ES" sz="1500" dirty="0">
                <a:solidFill>
                  <a:srgbClr val="FFFFFF"/>
                </a:solidFill>
              </a:rPr>
              <a:t>Semantic differential (based on pairs of </a:t>
            </a:r>
            <a:r>
              <a:rPr lang="en-US" altLang="es-ES" sz="1500" dirty="0" err="1">
                <a:solidFill>
                  <a:srgbClr val="FFFFFF"/>
                </a:solidFill>
              </a:rPr>
              <a:t>oposed</a:t>
            </a:r>
            <a:r>
              <a:rPr lang="en-US" altLang="es-ES" sz="1500" dirty="0">
                <a:solidFill>
                  <a:srgbClr val="FFFFFF"/>
                </a:solidFill>
              </a:rPr>
              <a:t> adjectives; see right figure)</a:t>
            </a:r>
          </a:p>
          <a:p>
            <a:pPr eaLnBrk="1" hangingPunct="1"/>
            <a:r>
              <a:rPr lang="en-US" altLang="es-ES" sz="1500" dirty="0">
                <a:solidFill>
                  <a:srgbClr val="FFFFFF"/>
                </a:solidFill>
              </a:rPr>
              <a:t>The most frequent adjectives are bright-sharp/dull-mellow, fast/slow, soft-rough</a:t>
            </a:r>
          </a:p>
          <a:p>
            <a:pPr eaLnBrk="1" hangingPunct="1"/>
            <a:endParaRPr lang="en-US" altLang="es-ES" sz="15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59B9790E-2C80-4E23-9901-5735737B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3829" y="233679"/>
            <a:ext cx="6459937" cy="64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50298B2-B32E-49E7-899B-D03484D83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3" y="3644019"/>
            <a:ext cx="3750061" cy="11865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7D3983F-9A5E-4E2C-8DD8-3F584221E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6"/>
            <a:ext cx="3084844" cy="137361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Timbre</a:t>
            </a:r>
          </a:p>
        </p:txBody>
      </p:sp>
      <p:sp>
        <p:nvSpPr>
          <p:cNvPr id="9220" name="Rectangle 5">
            <a:extLst>
              <a:ext uri="{FF2B5EF4-FFF2-40B4-BE49-F238E27FC236}">
                <a16:creationId xmlns:a16="http://schemas.microsoft.com/office/drawing/2014/main" id="{0ED727DB-0C37-4C6D-BB0A-649E04DE8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0839" y="2971088"/>
            <a:ext cx="3377804" cy="358469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1800" dirty="0">
                <a:solidFill>
                  <a:srgbClr val="FFFFFF"/>
                </a:solidFill>
              </a:rPr>
              <a:t>Tone </a:t>
            </a:r>
            <a:r>
              <a:rPr lang="en-US" altLang="es-ES" sz="1800" dirty="0" err="1">
                <a:solidFill>
                  <a:srgbClr val="FFFFFF"/>
                </a:solidFill>
              </a:rPr>
              <a:t>colour</a:t>
            </a:r>
            <a:r>
              <a:rPr lang="en-US" altLang="es-ES" sz="1800" dirty="0">
                <a:solidFill>
                  <a:srgbClr val="FFFFFF"/>
                </a:solidFill>
              </a:rPr>
              <a:t>, texture, quality</a:t>
            </a:r>
          </a:p>
          <a:p>
            <a:pPr eaLnBrk="1" hangingPunct="1"/>
            <a:endParaRPr lang="en-US" altLang="es-ES" sz="1800" dirty="0">
              <a:solidFill>
                <a:srgbClr val="FFFFFF"/>
              </a:solidFill>
            </a:endParaRPr>
          </a:p>
          <a:p>
            <a:pPr eaLnBrk="1" hangingPunct="1"/>
            <a:r>
              <a:rPr lang="en-US" altLang="es-ES" sz="1800" dirty="0">
                <a:solidFill>
                  <a:srgbClr val="FFFFFF"/>
                </a:solidFill>
              </a:rPr>
              <a:t>Highly multi-dimensional sensation</a:t>
            </a:r>
          </a:p>
          <a:p>
            <a:pPr eaLnBrk="1" hangingPunct="1"/>
            <a:endParaRPr lang="en-US" altLang="es-ES" sz="15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C568AA7B-BD48-49EF-9C46-F1A72E9A6BAB}"/>
              </a:ext>
            </a:extLst>
          </p:cNvPr>
          <p:cNvGrpSpPr>
            <a:grpSpLocks/>
          </p:cNvGrpSpPr>
          <p:nvPr/>
        </p:nvGrpSpPr>
        <p:grpSpPr bwMode="auto">
          <a:xfrm>
            <a:off x="4628467" y="5570353"/>
            <a:ext cx="5590272" cy="1019360"/>
            <a:chOff x="1202" y="1776"/>
            <a:chExt cx="3550" cy="631"/>
          </a:xfrm>
        </p:grpSpPr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10A69794-BB85-409B-A8BD-DC52A97F3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797"/>
              <a:ext cx="1392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Waveform </a:t>
              </a:r>
            </a:p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shape</a:t>
              </a:r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E6FF3A6B-06D5-4DAF-B070-49F7A8158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1392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timbre</a:t>
              </a:r>
            </a:p>
          </p:txBody>
        </p:sp>
        <p:sp>
          <p:nvSpPr>
            <p:cNvPr id="11" name="Line 15">
              <a:extLst>
                <a:ext uri="{FF2B5EF4-FFF2-40B4-BE49-F238E27FC236}">
                  <a16:creationId xmlns:a16="http://schemas.microsoft.com/office/drawing/2014/main" id="{E6E4213B-D1EA-482F-AA1F-D142DB2B5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1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44126014-E853-4A83-AB53-88BE9182F400}"/>
              </a:ext>
            </a:extLst>
          </p:cNvPr>
          <p:cNvGrpSpPr>
            <a:grpSpLocks/>
          </p:cNvGrpSpPr>
          <p:nvPr/>
        </p:nvGrpSpPr>
        <p:grpSpPr bwMode="auto">
          <a:xfrm>
            <a:off x="4628467" y="4456350"/>
            <a:ext cx="5590272" cy="678498"/>
            <a:chOff x="1202" y="1776"/>
            <a:chExt cx="3550" cy="631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C84F220-6DAC-4F7E-AD58-35DC934A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797"/>
              <a:ext cx="1392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time</a:t>
              </a: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7E63117F-83BD-4D67-8040-2C5AB8395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1392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timbre</a:t>
              </a:r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88BB98C5-1755-411F-BF6A-82E7091E7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1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BD8E27F3-EAA8-46C2-A06E-C032AC43E723}"/>
              </a:ext>
            </a:extLst>
          </p:cNvPr>
          <p:cNvGrpSpPr>
            <a:grpSpLocks/>
          </p:cNvGrpSpPr>
          <p:nvPr/>
        </p:nvGrpSpPr>
        <p:grpSpPr bwMode="auto">
          <a:xfrm>
            <a:off x="4628467" y="3503851"/>
            <a:ext cx="5590272" cy="678498"/>
            <a:chOff x="1202" y="1776"/>
            <a:chExt cx="3550" cy="631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FC91E473-66A3-417D-B840-84DABF7D1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797"/>
              <a:ext cx="1392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spectrum</a:t>
              </a:r>
              <a:endParaRPr lang="fr-FR" sz="32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E97B20AA-05CB-40FF-8F22-B65EEBD9D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1392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timbre</a:t>
              </a:r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15A51E7E-E3CD-49C9-9219-5E5468705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1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11E780B5-36D5-492C-ABC8-4F4C79CE9AA3}"/>
              </a:ext>
            </a:extLst>
          </p:cNvPr>
          <p:cNvSpPr txBox="1">
            <a:spLocks noChangeArrowheads="1"/>
          </p:cNvSpPr>
          <p:nvPr/>
        </p:nvSpPr>
        <p:spPr>
          <a:xfrm>
            <a:off x="4280218" y="235825"/>
            <a:ext cx="8137525" cy="2735263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fr-FR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ANSI (1960)+ </a:t>
            </a:r>
            <a:r>
              <a:rPr lang="en-US" altLang="fr-FR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Plomp</a:t>
            </a:r>
            <a:r>
              <a:rPr lang="en-US" altLang="fr-FR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(1970): "that attribute of sensation in terms of which a listener can judge that two steady complex tones having the same loudness, pitch and duration are dissimilar“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fr-FR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Houtsma</a:t>
            </a:r>
            <a:r>
              <a:rPr lang="en-US" altLang="fr-FR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(1989): These properties include the sound's spectral power distribution; its temporal envelope . . . rate and depth of amplitude or frequency modulation, and the </a:t>
            </a:r>
            <a:r>
              <a:rPr lang="en-US" altLang="fr-FR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dregree</a:t>
            </a:r>
            <a:r>
              <a:rPr lang="en-US" altLang="fr-FR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of inharmonicity of its partials. The timbre of a sound therefore depends on many physical variables."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endParaRPr lang="en-US" altLang="fr-FR" dirty="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>
              <a:lnSpc>
                <a:spcPct val="80000"/>
              </a:lnSpc>
              <a:defRPr/>
            </a:pPr>
            <a:endParaRPr lang="en-US" sz="1800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8" presetClass="exit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8" presetClass="exit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DBEE016-B28B-4A65-A301-72A314167B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 dirty="0"/>
              <a:t>Use </a:t>
            </a:r>
            <a:r>
              <a:rPr lang="es-ES" altLang="es-ES" dirty="0" err="1"/>
              <a:t>of</a:t>
            </a:r>
            <a:r>
              <a:rPr lang="es-ES" altLang="es-ES" dirty="0"/>
              <a:t> timbre </a:t>
            </a:r>
            <a:r>
              <a:rPr lang="es-ES" altLang="es-ES" dirty="0" err="1"/>
              <a:t>descriptors</a:t>
            </a:r>
            <a:r>
              <a:rPr lang="es-ES" altLang="es-ES" dirty="0"/>
              <a:t> in </a:t>
            </a:r>
            <a:r>
              <a:rPr lang="es-ES" altLang="es-ES" dirty="0" err="1"/>
              <a:t>applied</a:t>
            </a:r>
            <a:r>
              <a:rPr lang="es-ES" altLang="es-ES" dirty="0"/>
              <a:t> </a:t>
            </a:r>
            <a:r>
              <a:rPr lang="es-ES" altLang="es-ES" dirty="0" err="1"/>
              <a:t>contexts</a:t>
            </a:r>
            <a:endParaRPr lang="es-ES" altLang="es-ES" dirty="0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4BE83351-5FF2-4745-ABB4-B9F28CD1C0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s-ES"/>
              <a:t>Sound branding: giving a product a given quality that tells about a given status, power, functionality, etc.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A57F1EF6-9764-4E5D-85E3-4BA063FF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4" y="3357563"/>
            <a:ext cx="9126537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5">
            <a:extLst>
              <a:ext uri="{FF2B5EF4-FFF2-40B4-BE49-F238E27FC236}">
                <a16:creationId xmlns:a16="http://schemas.microsoft.com/office/drawing/2014/main" id="{AF009139-2F3F-4154-A7CD-BE3D8B79E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5734051"/>
            <a:ext cx="4824412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pic>
        <p:nvPicPr>
          <p:cNvPr id="40966" name="Picture 6">
            <a:extLst>
              <a:ext uri="{FF2B5EF4-FFF2-40B4-BE49-F238E27FC236}">
                <a16:creationId xmlns:a16="http://schemas.microsoft.com/office/drawing/2014/main" id="{CEFAC923-F3C5-4228-927B-76DDF5BD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516563"/>
            <a:ext cx="8243888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7">
            <a:extLst>
              <a:ext uri="{FF2B5EF4-FFF2-40B4-BE49-F238E27FC236}">
                <a16:creationId xmlns:a16="http://schemas.microsoft.com/office/drawing/2014/main" id="{42C5B3FA-5D03-4E70-8B97-5C1FEE73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6453189"/>
            <a:ext cx="52927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3BE09E7-1731-4BA1-8DAA-4F036B7695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69" y="516836"/>
            <a:ext cx="3223287" cy="2136964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s-ES" sz="3600" dirty="0">
                <a:solidFill>
                  <a:srgbClr val="FFFFFF"/>
                </a:solidFill>
              </a:rPr>
              <a:t>Use of timbre descriptors in applied contexts</a:t>
            </a:r>
            <a:endParaRPr lang="en-US" altLang="es-ES" sz="3600" dirty="0">
              <a:solidFill>
                <a:srgbClr val="FFFFFF"/>
              </a:solidFill>
            </a:endParaRP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F3606CE5-E69E-4E56-9E68-DB83195A17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5927112"/>
            <a:ext cx="3084844" cy="73223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s-E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http://recherche.ircam.fr/pub/timbretoolbox/timbretoolbox.zip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C57D66-5CFB-4D6F-9F58-8760FEC42207}"/>
              </a:ext>
            </a:extLst>
          </p:cNvPr>
          <p:cNvGrpSpPr/>
          <p:nvPr/>
        </p:nvGrpSpPr>
        <p:grpSpPr>
          <a:xfrm>
            <a:off x="4291071" y="4309188"/>
            <a:ext cx="7708252" cy="2479232"/>
            <a:chOff x="1524000" y="3357563"/>
            <a:chExt cx="9144001" cy="3308351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1CE1B31B-659A-4807-9ED9-A7CFFDEAA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1464" y="3357563"/>
              <a:ext cx="9126537" cy="225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FAB66B0-9118-4267-B758-49658FBD2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5516563"/>
              <a:ext cx="8243888" cy="98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1050F60A-97C6-4319-85BD-A5D82832AC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1" y="6453189"/>
              <a:ext cx="5292725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Schematic&#10;&#10;Description automatically generated">
            <a:extLst>
              <a:ext uri="{FF2B5EF4-FFF2-40B4-BE49-F238E27FC236}">
                <a16:creationId xmlns:a16="http://schemas.microsoft.com/office/drawing/2014/main" id="{B4F473B7-4A91-4935-85A2-224E2FA31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78" y="69580"/>
            <a:ext cx="2601521" cy="3692262"/>
          </a:xfrm>
          <a:prstGeom prst="rect">
            <a:avLst/>
          </a:prstGeom>
        </p:spPr>
      </p:pic>
      <p:pic>
        <p:nvPicPr>
          <p:cNvPr id="6" name="Picture 5" descr="Text, calendar&#10;&#10;Description automatically generated">
            <a:extLst>
              <a:ext uri="{FF2B5EF4-FFF2-40B4-BE49-F238E27FC236}">
                <a16:creationId xmlns:a16="http://schemas.microsoft.com/office/drawing/2014/main" id="{AA06D6C5-3057-4E1D-8EEF-9BEDE22A4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8" y="-28591"/>
            <a:ext cx="3353577" cy="43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3BE09E7-1731-4BA1-8DAA-4F036B7695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6"/>
            <a:ext cx="3084844" cy="106522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Timbre Spaces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F3606CE5-E69E-4E56-9E68-DB83195A17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1799771"/>
            <a:ext cx="3084844" cy="4859575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GB" altLang="es-ES" sz="2600" dirty="0">
                <a:solidFill>
                  <a:srgbClr val="FFFFFF"/>
                </a:solidFill>
              </a:rPr>
              <a:t>Methodology:</a:t>
            </a:r>
          </a:p>
          <a:p>
            <a:pPr eaLnBrk="1" hangingPunct="1"/>
            <a:r>
              <a:rPr lang="en-GB" altLang="es-ES" sz="2600" dirty="0">
                <a:solidFill>
                  <a:srgbClr val="FFFFFF"/>
                </a:solidFill>
              </a:rPr>
              <a:t>Similarity judgments between pairs of sounds</a:t>
            </a:r>
          </a:p>
          <a:p>
            <a:pPr eaLnBrk="1" hangingPunct="1"/>
            <a:r>
              <a:rPr lang="en-GB" altLang="es-ES" sz="2600" dirty="0">
                <a:solidFill>
                  <a:srgbClr val="FFFFFF"/>
                </a:solidFill>
              </a:rPr>
              <a:t>Multidimensional scaling techniques </a:t>
            </a:r>
          </a:p>
          <a:p>
            <a:pPr eaLnBrk="1" hangingPunct="1"/>
            <a:r>
              <a:rPr lang="en-GB" altLang="es-ES" sz="2600" dirty="0">
                <a:solidFill>
                  <a:srgbClr val="FFFFFF"/>
                </a:solidFill>
              </a:rPr>
              <a:t>-&gt; perceptual space</a:t>
            </a:r>
          </a:p>
          <a:p>
            <a:pPr eaLnBrk="1" hangingPunct="1"/>
            <a:r>
              <a:rPr lang="en-GB" altLang="es-ES" sz="2600" dirty="0">
                <a:solidFill>
                  <a:srgbClr val="FFFFFF"/>
                </a:solidFill>
              </a:rPr>
              <a:t>Audio analysis of the presented sounds </a:t>
            </a:r>
          </a:p>
          <a:p>
            <a:pPr eaLnBrk="1" hangingPunct="1"/>
            <a:r>
              <a:rPr lang="en-GB" altLang="es-ES" sz="2600" dirty="0">
                <a:solidFill>
                  <a:srgbClr val="FFFFFF"/>
                </a:solidFill>
              </a:rPr>
              <a:t>-&gt; audio descriptors:</a:t>
            </a:r>
          </a:p>
          <a:p>
            <a:pPr eaLnBrk="1" hangingPunct="1"/>
            <a:r>
              <a:rPr lang="en-GB" altLang="es-ES" sz="2600" i="1" dirty="0">
                <a:solidFill>
                  <a:srgbClr val="FFFFFF"/>
                </a:solidFill>
              </a:rPr>
              <a:t>Rise time</a:t>
            </a:r>
            <a:r>
              <a:rPr lang="en-GB" altLang="es-ES" sz="2600" dirty="0">
                <a:solidFill>
                  <a:srgbClr val="FFFFFF"/>
                </a:solidFill>
              </a:rPr>
              <a:t>: time to reach maximum amplitude</a:t>
            </a:r>
          </a:p>
          <a:p>
            <a:pPr eaLnBrk="1" hangingPunct="1"/>
            <a:r>
              <a:rPr lang="en-GB" altLang="es-ES" sz="2600" i="1" dirty="0">
                <a:solidFill>
                  <a:srgbClr val="FFFFFF"/>
                </a:solidFill>
              </a:rPr>
              <a:t>Spectral centroid</a:t>
            </a:r>
            <a:r>
              <a:rPr lang="en-GB" altLang="es-ES" sz="2600" dirty="0">
                <a:solidFill>
                  <a:srgbClr val="FFFFFF"/>
                </a:solidFill>
              </a:rPr>
              <a:t>: gravity centre of the spectrum</a:t>
            </a:r>
          </a:p>
          <a:p>
            <a:pPr eaLnBrk="1" hangingPunct="1"/>
            <a:r>
              <a:rPr lang="en-GB" altLang="es-ES" sz="2600" i="1" dirty="0">
                <a:solidFill>
                  <a:srgbClr val="FFFFFF"/>
                </a:solidFill>
              </a:rPr>
              <a:t>Spectral flux</a:t>
            </a:r>
            <a:r>
              <a:rPr lang="en-GB" altLang="es-ES" sz="2600" dirty="0">
                <a:solidFill>
                  <a:srgbClr val="FFFFFF"/>
                </a:solidFill>
              </a:rPr>
              <a:t>: difference between the spectral energy in consecutive frames</a:t>
            </a:r>
          </a:p>
          <a:p>
            <a:pPr eaLnBrk="1" hangingPunct="1"/>
            <a:endParaRPr lang="en-US" altLang="es-ES" sz="15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4" descr="McAdams">
            <a:extLst>
              <a:ext uri="{FF2B5EF4-FFF2-40B4-BE49-F238E27FC236}">
                <a16:creationId xmlns:a16="http://schemas.microsoft.com/office/drawing/2014/main" id="{6598F1AD-75BB-425C-A074-19F0042F3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85837" y="110792"/>
            <a:ext cx="4972449" cy="5036440"/>
          </a:xfrm>
          <a:prstGeom prst="rect">
            <a:avLst/>
          </a:prstGeom>
          <a:noFill/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4AB85875-4BEB-46F5-B88C-0A1269629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5272030"/>
            <a:ext cx="4740029" cy="132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600" dirty="0"/>
              <a:t>Timbre space obtained by </a:t>
            </a:r>
            <a:r>
              <a:rPr lang="en-US" altLang="es-ES" sz="1600" dirty="0" err="1"/>
              <a:t>MacAdams</a:t>
            </a:r>
            <a:r>
              <a:rPr lang="en-US" altLang="es-ES" sz="1600" dirty="0"/>
              <a:t> et al. (1995). Some hybrid synthetic sounds were used (e.g. “</a:t>
            </a:r>
            <a:r>
              <a:rPr lang="en-US" altLang="es-ES" sz="1600" dirty="0" err="1"/>
              <a:t>sno</a:t>
            </a:r>
            <a:r>
              <a:rPr lang="en-US" altLang="es-ES" sz="1600" dirty="0"/>
              <a:t>” is a hybrid between bowed string and piano, “</a:t>
            </a:r>
            <a:r>
              <a:rPr lang="en-US" altLang="es-ES" sz="1600" dirty="0" err="1"/>
              <a:t>vbn</a:t>
            </a:r>
            <a:r>
              <a:rPr lang="en-US" altLang="es-ES" sz="1600" dirty="0"/>
              <a:t>” is hybrid between vibraphone and trombone)</a:t>
            </a:r>
          </a:p>
        </p:txBody>
      </p:sp>
      <p:sp>
        <p:nvSpPr>
          <p:cNvPr id="11" name="Action Button: Sound 1">
            <a:hlinkClick r:id="" action="ppaction://noaction" highlightClick="1">
              <a:snd r:embed="rId4" name="french horn morphed with clarinet 8-3.wav"/>
            </a:hlinkClick>
            <a:extLst>
              <a:ext uri="{FF2B5EF4-FFF2-40B4-BE49-F238E27FC236}">
                <a16:creationId xmlns:a16="http://schemas.microsoft.com/office/drawing/2014/main" id="{133F7006-3EB7-4E3B-A6E8-69CEFDFA6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6021388"/>
            <a:ext cx="647700" cy="576262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6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1E0793-1126-4F34-BE99-D06A1092D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9DE433-5306-48EF-B46B-8E6466C19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2678C-CE06-45DD-83DB-06614D4B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12308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eaLnBrk="1" hangingPunct="1"/>
            <a:r>
              <a:rPr lang="en-GB" altLang="es-ES" sz="1800" dirty="0">
                <a:solidFill>
                  <a:srgbClr val="FFFFFF"/>
                </a:solidFill>
              </a:rPr>
              <a:t>2 different listening modes:</a:t>
            </a:r>
            <a:br>
              <a:rPr lang="en-GB" altLang="es-ES" sz="1800" dirty="0">
                <a:solidFill>
                  <a:srgbClr val="FFFFFF"/>
                </a:solidFill>
              </a:rPr>
            </a:br>
            <a:r>
              <a:rPr lang="en-GB" altLang="es-ES" sz="1800" dirty="0">
                <a:solidFill>
                  <a:srgbClr val="FFFFFF"/>
                </a:solidFill>
              </a:rPr>
              <a:t>Default (source-based)</a:t>
            </a:r>
            <a:br>
              <a:rPr lang="en-GB" altLang="es-ES" sz="1800" dirty="0">
                <a:solidFill>
                  <a:srgbClr val="FFFFFF"/>
                </a:solidFill>
              </a:rPr>
            </a:br>
            <a:r>
              <a:rPr lang="en-GB" altLang="es-ES" sz="1800" i="1" dirty="0">
                <a:solidFill>
                  <a:srgbClr val="FFFFFF"/>
                </a:solidFill>
              </a:rPr>
              <a:t>Reduced</a:t>
            </a:r>
            <a:r>
              <a:rPr lang="en-GB" altLang="es-ES" sz="1800" dirty="0">
                <a:solidFill>
                  <a:srgbClr val="FFFFFF"/>
                </a:solidFill>
              </a:rPr>
              <a:t> (acousmatic, sound qualities) </a:t>
            </a:r>
            <a:br>
              <a:rPr lang="en-GB" altLang="es-ES" sz="1800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9862A4B6-DEDD-4C20-BDB0-36DEBED22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9"/>
          <a:stretch/>
        </p:blipFill>
        <p:spPr>
          <a:xfrm>
            <a:off x="634275" y="640080"/>
            <a:ext cx="3545243" cy="3931920"/>
          </a:xfrm>
          <a:prstGeom prst="rect">
            <a:avLst/>
          </a:prstGeom>
        </p:spPr>
      </p:pic>
      <p:pic>
        <p:nvPicPr>
          <p:cNvPr id="5" name="Content Placeholder 4" descr="A picture containing indoor, wall, person, ceiling&#10;&#10;Description automatically generated">
            <a:extLst>
              <a:ext uri="{FF2B5EF4-FFF2-40B4-BE49-F238E27FC236}">
                <a16:creationId xmlns:a16="http://schemas.microsoft.com/office/drawing/2014/main" id="{D377FB3B-7010-42A6-86A9-9F58694A4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1" r="23950" b="-2"/>
          <a:stretch/>
        </p:blipFill>
        <p:spPr>
          <a:xfrm>
            <a:off x="4340386" y="640080"/>
            <a:ext cx="3525332" cy="39319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8BB53D2-1705-4630-ABBA-64F771A8DA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" r="-4" b="21555"/>
          <a:stretch/>
        </p:blipFill>
        <p:spPr>
          <a:xfrm>
            <a:off x="8026588" y="640081"/>
            <a:ext cx="3525332" cy="39319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EFD60D-D88D-4EF7-B4ED-BEF94A0B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975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545267F-AC91-4089-B573-8933E4F2B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s-ES" dirty="0"/>
              <a:t>Defining attributes of timbre </a:t>
            </a:r>
            <a:br>
              <a:rPr lang="en-US" altLang="es-ES" dirty="0"/>
            </a:br>
            <a:r>
              <a:rPr lang="en-US" altLang="es-ES" sz="2400" dirty="0"/>
              <a:t>Schouten (1968)</a:t>
            </a:r>
            <a:endParaRPr lang="en-US" altLang="es-ES" dirty="0"/>
          </a:p>
        </p:txBody>
      </p:sp>
      <p:graphicFrame>
        <p:nvGraphicFramePr>
          <p:cNvPr id="13317" name="Rectangle 3">
            <a:extLst>
              <a:ext uri="{FF2B5EF4-FFF2-40B4-BE49-F238E27FC236}">
                <a16:creationId xmlns:a16="http://schemas.microsoft.com/office/drawing/2014/main" id="{FA37D15D-783D-458B-9F22-08BA1F008598}"/>
              </a:ext>
            </a:extLst>
          </p:cNvPr>
          <p:cNvGraphicFramePr/>
          <p:nvPr/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7D3983F-9A5E-4E2C-8DD8-3F584221E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>
                <a:solidFill>
                  <a:srgbClr val="FFFFFF"/>
                </a:solidFill>
              </a:rPr>
              <a:t>Timbre = Spectrum?</a:t>
            </a:r>
          </a:p>
        </p:txBody>
      </p:sp>
      <p:sp>
        <p:nvSpPr>
          <p:cNvPr id="9220" name="Rectangle 5">
            <a:extLst>
              <a:ext uri="{FF2B5EF4-FFF2-40B4-BE49-F238E27FC236}">
                <a16:creationId xmlns:a16="http://schemas.microsoft.com/office/drawing/2014/main" id="{0ED727DB-0C37-4C6D-BB0A-649E04DE8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4831080"/>
            <a:ext cx="3084844" cy="115823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1800" dirty="0">
                <a:solidFill>
                  <a:srgbClr val="FFFFFF"/>
                </a:solidFill>
              </a:rPr>
              <a:t>Why don’t they yield realistic sounds?</a:t>
            </a:r>
          </a:p>
          <a:p>
            <a:pPr eaLnBrk="1" hangingPunct="1"/>
            <a:endParaRPr lang="en-US" altLang="es-ES" sz="15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4A8F807F-966D-435B-B816-D1CF71C0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2008" y="640079"/>
            <a:ext cx="4670501" cy="597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96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7D3983F-9A5E-4E2C-8DD8-3F584221E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Envelopes: </a:t>
            </a:r>
            <a:br>
              <a:rPr lang="en-US" altLang="es-ES" sz="3600" dirty="0">
                <a:solidFill>
                  <a:srgbClr val="FFFFFF"/>
                </a:solidFill>
              </a:rPr>
            </a:br>
            <a:r>
              <a:rPr lang="en-US" altLang="es-ES" sz="3600" dirty="0">
                <a:solidFill>
                  <a:srgbClr val="FFFFFF"/>
                </a:solidFill>
              </a:rPr>
              <a:t>the temporal factor</a:t>
            </a:r>
          </a:p>
        </p:txBody>
      </p:sp>
      <p:sp>
        <p:nvSpPr>
          <p:cNvPr id="9220" name="Rectangle 5">
            <a:extLst>
              <a:ext uri="{FF2B5EF4-FFF2-40B4-BE49-F238E27FC236}">
                <a16:creationId xmlns:a16="http://schemas.microsoft.com/office/drawing/2014/main" id="{0ED727DB-0C37-4C6D-BB0A-649E04DE8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4831080"/>
            <a:ext cx="3084844" cy="1158239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GB" altLang="es-ES" dirty="0">
                <a:solidFill>
                  <a:srgbClr val="FFFFFF"/>
                </a:solidFill>
              </a:rPr>
              <a:t>Envelopes: functions representing the temporal evolution of partials, overall amplitude, etc</a:t>
            </a:r>
            <a:endParaRPr lang="en-US" altLang="es-ES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2179B17-FE9D-4800-A8C9-3BC34FCA6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254" y="831796"/>
            <a:ext cx="3494191" cy="173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7">
            <a:extLst>
              <a:ext uri="{FF2B5EF4-FFF2-40B4-BE49-F238E27FC236}">
                <a16:creationId xmlns:a16="http://schemas.microsoft.com/office/drawing/2014/main" id="{D71E13A1-DE5C-45ED-BF93-1248FBFCA4A7}"/>
              </a:ext>
            </a:extLst>
          </p:cNvPr>
          <p:cNvGrpSpPr>
            <a:grpSpLocks/>
          </p:cNvGrpSpPr>
          <p:nvPr/>
        </p:nvGrpSpPr>
        <p:grpSpPr bwMode="auto">
          <a:xfrm>
            <a:off x="7690446" y="331430"/>
            <a:ext cx="4522505" cy="3976914"/>
            <a:chOff x="521" y="2341"/>
            <a:chExt cx="2194" cy="1766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49A48B2-81BE-478E-8F3E-3DF77F361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341"/>
              <a:ext cx="2194" cy="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BF1DD429-C2F8-4692-BD53-D4639C740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2432"/>
              <a:ext cx="771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s-ES" sz="1800"/>
                <a:t>First 13 partials of a Trumpet</a:t>
              </a:r>
            </a:p>
          </p:txBody>
        </p:sp>
      </p:grpSp>
      <p:sp>
        <p:nvSpPr>
          <p:cNvPr id="12" name="Action Button: Sound 1">
            <a:hlinkClick r:id="" action="ppaction://noaction" highlightClick="1">
              <a:snd r:embed="rId5" name="AD5322k.wav"/>
            </a:hlinkClick>
            <a:extLst>
              <a:ext uri="{FF2B5EF4-FFF2-40B4-BE49-F238E27FC236}">
                <a16:creationId xmlns:a16="http://schemas.microsoft.com/office/drawing/2014/main" id="{DCF9BAE4-543C-45BE-B153-12D4FD62E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815" y="3821017"/>
            <a:ext cx="765175" cy="593725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F74C5-C483-4655-9A85-1B6C4BF16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" b="50754"/>
          <a:stretch/>
        </p:blipFill>
        <p:spPr>
          <a:xfrm>
            <a:off x="4196255" y="5210675"/>
            <a:ext cx="7995745" cy="15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0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7D3983F-9A5E-4E2C-8DD8-3F584221E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The attack</a:t>
            </a:r>
          </a:p>
        </p:txBody>
      </p:sp>
      <p:sp>
        <p:nvSpPr>
          <p:cNvPr id="9220" name="Rectangle 5">
            <a:extLst>
              <a:ext uri="{FF2B5EF4-FFF2-40B4-BE49-F238E27FC236}">
                <a16:creationId xmlns:a16="http://schemas.microsoft.com/office/drawing/2014/main" id="{0ED727DB-0C37-4C6D-BB0A-649E04DE8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2946400"/>
            <a:ext cx="3084844" cy="3042919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Believed to convey most of the source information</a:t>
            </a:r>
          </a:p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Noisy character in some instruments</a:t>
            </a:r>
          </a:p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Different attacks change the timbre sensation…</a:t>
            </a:r>
          </a:p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… but not necessary the source name -&gt; invariant perception of source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4" descr="Wolfe-Fig-10-17-1">
            <a:extLst>
              <a:ext uri="{FF2B5EF4-FFF2-40B4-BE49-F238E27FC236}">
                <a16:creationId xmlns:a16="http://schemas.microsoft.com/office/drawing/2014/main" id="{56ECCE86-3C22-49D2-B07C-A68C78937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9" b="3842"/>
          <a:stretch>
            <a:fillRect/>
          </a:stretch>
        </p:blipFill>
        <p:spPr>
          <a:xfrm>
            <a:off x="6754133" y="3605212"/>
            <a:ext cx="5292725" cy="3252788"/>
          </a:xfrm>
          <a:prstGeom prst="rect">
            <a:avLst/>
          </a:prstGeom>
          <a:noFill/>
        </p:spPr>
      </p:pic>
      <p:sp>
        <p:nvSpPr>
          <p:cNvPr id="14" name="Action Button: Sound 4">
            <a:hlinkClick r:id="" action="ppaction://noaction" highlightClick="1">
              <a:snd r:embed="rId4" name="AD5422k.wav"/>
            </a:hlinkClick>
            <a:extLst>
              <a:ext uri="{FF2B5EF4-FFF2-40B4-BE49-F238E27FC236}">
                <a16:creationId xmlns:a16="http://schemas.microsoft.com/office/drawing/2014/main" id="{8FC7A5AA-C89D-40C6-A503-24F88FD63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2203" y="4831080"/>
            <a:ext cx="766762" cy="595312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sp>
        <p:nvSpPr>
          <p:cNvPr id="15" name="Action Button: Sound 5">
            <a:hlinkClick r:id="" action="ppaction://noaction" highlightClick="1">
              <a:snd r:embed="rId5" name="AD5522k.wav"/>
            </a:hlinkClick>
            <a:extLst>
              <a:ext uri="{FF2B5EF4-FFF2-40B4-BE49-F238E27FC236}">
                <a16:creationId xmlns:a16="http://schemas.microsoft.com/office/drawing/2014/main" id="{95561CAA-7C3D-4BA5-8060-9414007CA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0266" y="4846955"/>
            <a:ext cx="766763" cy="595312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sp>
        <p:nvSpPr>
          <p:cNvPr id="16" name="Action Button: Sound 6">
            <a:hlinkClick r:id="" action="ppaction://noaction" highlightClick="1">
              <a:snd r:embed="rId6" name="AD5622k.wav"/>
            </a:hlinkClick>
            <a:extLst>
              <a:ext uri="{FF2B5EF4-FFF2-40B4-BE49-F238E27FC236}">
                <a16:creationId xmlns:a16="http://schemas.microsoft.com/office/drawing/2014/main" id="{E6CFB960-3248-4645-99E6-D2B53C66D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328" y="4846955"/>
            <a:ext cx="766762" cy="595312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ABE53C8-BB94-4EB3-A352-9047D5B98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s-ES" sz="3600">
                <a:solidFill>
                  <a:srgbClr val="FFFFFF"/>
                </a:solidFill>
              </a:rPr>
              <a:t>Formants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AE40B3E-CBB2-4BE8-BAAF-8BD55C0567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5212" y="5943600"/>
            <a:ext cx="10058400" cy="5435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es-ES" sz="1500" cap="small" spc="200" dirty="0">
                <a:solidFill>
                  <a:srgbClr val="FFFFFF"/>
                </a:solidFill>
              </a:rPr>
              <a:t>Spectral regions of high-energy, that impart distinctive characteristics to the sounds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EFD947C4-DA27-4025-9831-AC394CF1C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t="-2033" r="959" b="2027"/>
          <a:stretch/>
        </p:blipFill>
        <p:spPr bwMode="auto">
          <a:xfrm>
            <a:off x="6402568" y="327796"/>
            <a:ext cx="5479614" cy="442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7330285-0EC9-4BE5-BBD5-D8A433D28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51" y="1002045"/>
            <a:ext cx="5737381" cy="2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54" name="Title 1">
            <a:extLst>
              <a:ext uri="{FF2B5EF4-FFF2-40B4-BE49-F238E27FC236}">
                <a16:creationId xmlns:a16="http://schemas.microsoft.com/office/drawing/2014/main" id="{28CCFAFE-8FD9-4B07-AAE5-1A774B52F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altLang="en-US" sz="3600">
                <a:solidFill>
                  <a:srgbClr val="FFFFFF"/>
                </a:solidFill>
              </a:rPr>
              <a:t>Formants</a:t>
            </a:r>
            <a:endParaRPr lang="en-GB" altLang="en-US" sz="3600">
              <a:solidFill>
                <a:srgbClr val="FFFFFF"/>
              </a:solidFill>
            </a:endParaRP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B6809707-5C20-43D3-A5A6-8CDF37344B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3036711"/>
            <a:ext cx="3084844" cy="2952608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s-ES" sz="1800" dirty="0">
                <a:solidFill>
                  <a:srgbClr val="FFFFFF"/>
                </a:solidFill>
              </a:rPr>
              <a:t>Two formants can be enough to identify different classes of sounds (e.g. vowels)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556" name="Picture 4" descr="Diagram&#10;&#10;Description automatically generated">
            <a:extLst>
              <a:ext uri="{FF2B5EF4-FFF2-40B4-BE49-F238E27FC236}">
                <a16:creationId xmlns:a16="http://schemas.microsoft.com/office/drawing/2014/main" id="{833A4686-CE8D-45A5-939D-F9A711869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12083" b="2"/>
          <a:stretch/>
        </p:blipFill>
        <p:spPr bwMode="auto">
          <a:xfrm>
            <a:off x="4742017" y="640080"/>
            <a:ext cx="679808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2629</TotalTime>
  <Words>939</Words>
  <Application>Microsoft Office PowerPoint</Application>
  <PresentationFormat>Widescreen</PresentationFormat>
  <Paragraphs>114</Paragraphs>
  <Slides>22</Slides>
  <Notes>12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Verdana</vt:lpstr>
      <vt:lpstr>Wingdings</vt:lpstr>
      <vt:lpstr>Retrospect</vt:lpstr>
      <vt:lpstr>Equation.3</vt:lpstr>
      <vt:lpstr>Timbre</vt:lpstr>
      <vt:lpstr>Timbre</vt:lpstr>
      <vt:lpstr>2 different listening modes: Default (source-based) Reduced (acousmatic, sound qualities)  </vt:lpstr>
      <vt:lpstr>Defining attributes of timbre  Schouten (1968)</vt:lpstr>
      <vt:lpstr>Timbre = Spectrum?</vt:lpstr>
      <vt:lpstr>Envelopes:  the temporal factor</vt:lpstr>
      <vt:lpstr>The attack</vt:lpstr>
      <vt:lpstr>Formants</vt:lpstr>
      <vt:lpstr>Formants</vt:lpstr>
      <vt:lpstr>Formants</vt:lpstr>
      <vt:lpstr>Combination of tones:  Tartini tones</vt:lpstr>
      <vt:lpstr>Combination of tones: Beating-Roughness</vt:lpstr>
      <vt:lpstr>Combination of tones: Sensory consonance-dissonance</vt:lpstr>
      <vt:lpstr>Combination of tones:  Sensory consonance-dissonance</vt:lpstr>
      <vt:lpstr>Sensory Consonance and Musical Consonance</vt:lpstr>
      <vt:lpstr>Roughness</vt:lpstr>
      <vt:lpstr>Fluctuation Strength</vt:lpstr>
      <vt:lpstr>Sharpness</vt:lpstr>
      <vt:lpstr>Sound description</vt:lpstr>
      <vt:lpstr>Use of timbre descriptors in applied contexts</vt:lpstr>
      <vt:lpstr>Use of timbre descriptors in applied contexts</vt:lpstr>
      <vt:lpstr>Timbre Spaces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Timbre</dc:title>
  <dc:creator>Perfecto Herrera</dc:creator>
  <cp:lastModifiedBy>Perfecto Herrera</cp:lastModifiedBy>
  <cp:revision>14</cp:revision>
  <dcterms:created xsi:type="dcterms:W3CDTF">2021-10-27T14:06:00Z</dcterms:created>
  <dcterms:modified xsi:type="dcterms:W3CDTF">2021-11-04T13:21:34Z</dcterms:modified>
</cp:coreProperties>
</file>